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1"/>
  </p:sldMasterIdLst>
  <p:notesMasterIdLst>
    <p:notesMasterId r:id="rId44"/>
  </p:notesMasterIdLst>
  <p:handoutMasterIdLst>
    <p:handoutMasterId r:id="rId45"/>
  </p:handoutMasterIdLst>
  <p:sldIdLst>
    <p:sldId id="256" r:id="rId2"/>
    <p:sldId id="257" r:id="rId3"/>
    <p:sldId id="258" r:id="rId4"/>
    <p:sldId id="259" r:id="rId5"/>
    <p:sldId id="260" r:id="rId6"/>
    <p:sldId id="264" r:id="rId7"/>
    <p:sldId id="262" r:id="rId8"/>
    <p:sldId id="261" r:id="rId9"/>
    <p:sldId id="263" r:id="rId10"/>
    <p:sldId id="265" r:id="rId11"/>
    <p:sldId id="266" r:id="rId12"/>
    <p:sldId id="267" r:id="rId13"/>
    <p:sldId id="268" r:id="rId14"/>
    <p:sldId id="269" r:id="rId15"/>
    <p:sldId id="271" r:id="rId16"/>
    <p:sldId id="270"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4" r:id="rId39"/>
    <p:sldId id="295" r:id="rId40"/>
    <p:sldId id="293" r:id="rId41"/>
    <p:sldId id="296" r:id="rId42"/>
    <p:sldId id="297"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3" d="100"/>
          <a:sy n="73" d="100"/>
        </p:scale>
        <p:origin x="-864"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800"/>
    </p:cViewPr>
  </p:sorter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printerSettings" Target="printerSettings/printerSettings1.bin"/><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02AA2E1-278A-F743-A077-471452852EBB}" type="datetimeFigureOut">
              <a:rPr lang="en-US" smtClean="0"/>
              <a:pPr/>
              <a:t>22/12/2016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D892203-1C29-6641-9D8A-979062C5923B}" type="slidenum">
              <a:rPr lang="en-US" smtClean="0"/>
              <a:pPr/>
              <a:t>‹#›</a:t>
            </a:fld>
            <a:endParaRPr lang="en-US"/>
          </a:p>
        </p:txBody>
      </p:sp>
    </p:spTree>
    <p:extLst>
      <p:ext uri="{BB962C8B-B14F-4D97-AF65-F5344CB8AC3E}">
        <p14:creationId xmlns:p14="http://schemas.microsoft.com/office/powerpoint/2010/main" val="213423176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CDDAA5-FB41-0744-9453-6A44A3C099AD}" type="datetimeFigureOut">
              <a:rPr lang="en-US" smtClean="0"/>
              <a:pPr/>
              <a:t>22/12/2016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4C1A4E-329A-224B-969F-AB3BB6E5E228}" type="slidenum">
              <a:rPr lang="en-US" smtClean="0"/>
              <a:pPr/>
              <a:t>‹#›</a:t>
            </a:fld>
            <a:endParaRPr lang="en-US"/>
          </a:p>
        </p:txBody>
      </p:sp>
    </p:spTree>
    <p:extLst>
      <p:ext uri="{BB962C8B-B14F-4D97-AF65-F5344CB8AC3E}">
        <p14:creationId xmlns:p14="http://schemas.microsoft.com/office/powerpoint/2010/main" val="109745137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4C1A4E-329A-224B-969F-AB3BB6E5E228}" type="slidenum">
              <a:rPr lang="en-US" smtClean="0"/>
              <a:pPr/>
              <a:t>12</a:t>
            </a:fld>
            <a:endParaRPr lang="en-US"/>
          </a:p>
        </p:txBody>
      </p:sp>
    </p:spTree>
    <p:extLst>
      <p:ext uri="{BB962C8B-B14F-4D97-AF65-F5344CB8AC3E}">
        <p14:creationId xmlns:p14="http://schemas.microsoft.com/office/powerpoint/2010/main" val="443086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F4C1A4E-329A-224B-969F-AB3BB6E5E228}" type="slidenum">
              <a:rPr lang="en-US" smtClean="0"/>
              <a:pPr/>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BAD594E4-571E-3244-B8CC-53DA32B9DB14}" type="datetime1">
              <a:rPr lang="en-GB" smtClean="0"/>
              <a:pPr/>
              <a:t>22/12/2016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25793-EC47-7744-B1D1-CAAFF477A7E7}" type="slidenum">
              <a:rPr lang="en-US" smtClean="0"/>
              <a:pPr/>
              <a:t>‹#›</a:t>
            </a:fld>
            <a:endParaRPr lang="en-US"/>
          </a:p>
        </p:txBody>
      </p:sp>
    </p:spTree>
    <p:extLst>
      <p:ext uri="{BB962C8B-B14F-4D97-AF65-F5344CB8AC3E}">
        <p14:creationId xmlns:p14="http://schemas.microsoft.com/office/powerpoint/2010/main" val="2384689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1C57978A-BEBA-C445-9741-E77943792455}" type="datetime1">
              <a:rPr lang="en-GB" smtClean="0"/>
              <a:pPr/>
              <a:t>22/12/2016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25793-EC47-7744-B1D1-CAAFF477A7E7}" type="slidenum">
              <a:rPr lang="en-US" smtClean="0"/>
              <a:pPr/>
              <a:t>‹#›</a:t>
            </a:fld>
            <a:endParaRPr lang="en-US"/>
          </a:p>
        </p:txBody>
      </p:sp>
    </p:spTree>
    <p:extLst>
      <p:ext uri="{BB962C8B-B14F-4D97-AF65-F5344CB8AC3E}">
        <p14:creationId xmlns:p14="http://schemas.microsoft.com/office/powerpoint/2010/main" val="1735862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3FB46B50-260A-2045-A543-EF40E3E29FFE}" type="datetime1">
              <a:rPr lang="en-GB" smtClean="0"/>
              <a:pPr/>
              <a:t>22/12/2016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25793-EC47-7744-B1D1-CAAFF477A7E7}" type="slidenum">
              <a:rPr lang="en-US" smtClean="0"/>
              <a:pPr/>
              <a:t>‹#›</a:t>
            </a:fld>
            <a:endParaRPr lang="en-US"/>
          </a:p>
        </p:txBody>
      </p:sp>
    </p:spTree>
    <p:extLst>
      <p:ext uri="{BB962C8B-B14F-4D97-AF65-F5344CB8AC3E}">
        <p14:creationId xmlns:p14="http://schemas.microsoft.com/office/powerpoint/2010/main" val="1978396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15BAA7EA-0147-E74B-938E-73F964D14410}" type="datetime1">
              <a:rPr lang="en-GB" smtClean="0"/>
              <a:pPr/>
              <a:t>22/12/2016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A25793-EC47-7744-B1D1-CAAFF477A7E7}" type="slidenum">
              <a:rPr lang="en-US" smtClean="0"/>
              <a:pPr/>
              <a:t>‹#›</a:t>
            </a:fld>
            <a:endParaRPr lang="en-US"/>
          </a:p>
        </p:txBody>
      </p:sp>
    </p:spTree>
    <p:extLst>
      <p:ext uri="{BB962C8B-B14F-4D97-AF65-F5344CB8AC3E}">
        <p14:creationId xmlns:p14="http://schemas.microsoft.com/office/powerpoint/2010/main" val="3732171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BC56D40A-12D7-6745-81DF-D7FBAA193F61}" type="datetime1">
              <a:rPr lang="en-GB" smtClean="0"/>
              <a:pPr/>
              <a:t>22/12/2016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A25793-EC47-7744-B1D1-CAAFF477A7E7}" type="slidenum">
              <a:rPr lang="en-US" smtClean="0"/>
              <a:pPr/>
              <a:t>‹#›</a:t>
            </a:fld>
            <a:endParaRPr lang="en-US"/>
          </a:p>
        </p:txBody>
      </p:sp>
    </p:spTree>
    <p:extLst>
      <p:ext uri="{BB962C8B-B14F-4D97-AF65-F5344CB8AC3E}">
        <p14:creationId xmlns:p14="http://schemas.microsoft.com/office/powerpoint/2010/main" val="619170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C22BBFBB-D00E-AA4E-8B33-10E4022BBCA0}" type="datetime1">
              <a:rPr lang="en-GB" smtClean="0"/>
              <a:pPr/>
              <a:t>22/12/2016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A25793-EC47-7744-B1D1-CAAFF477A7E7}" type="slidenum">
              <a:rPr lang="en-US" smtClean="0"/>
              <a:pPr/>
              <a:t>‹#›</a:t>
            </a:fld>
            <a:endParaRPr lang="en-US"/>
          </a:p>
        </p:txBody>
      </p:sp>
    </p:spTree>
    <p:extLst>
      <p:ext uri="{BB962C8B-B14F-4D97-AF65-F5344CB8AC3E}">
        <p14:creationId xmlns:p14="http://schemas.microsoft.com/office/powerpoint/2010/main" val="3565721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C782FB-2F7C-9A45-A495-619975EC5D81}" type="datetime1">
              <a:rPr lang="en-GB" smtClean="0"/>
              <a:pPr/>
              <a:t>22/12/2016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A25793-EC47-7744-B1D1-CAAFF477A7E7}" type="slidenum">
              <a:rPr lang="en-US" smtClean="0"/>
              <a:pPr/>
              <a:t>‹#›</a:t>
            </a:fld>
            <a:endParaRPr lang="en-US"/>
          </a:p>
        </p:txBody>
      </p:sp>
    </p:spTree>
    <p:extLst>
      <p:ext uri="{BB962C8B-B14F-4D97-AF65-F5344CB8AC3E}">
        <p14:creationId xmlns:p14="http://schemas.microsoft.com/office/powerpoint/2010/main" val="4095742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709094B8-2ECA-5049-A7D8-32608A733A63}" type="datetime1">
              <a:rPr lang="en-GB" smtClean="0"/>
              <a:pPr/>
              <a:t>22/12/2016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A25793-EC47-7744-B1D1-CAAFF477A7E7}" type="slidenum">
              <a:rPr lang="en-US" smtClean="0"/>
              <a:pPr/>
              <a:t>‹#›</a:t>
            </a:fld>
            <a:endParaRPr lang="en-US"/>
          </a:p>
        </p:txBody>
      </p:sp>
    </p:spTree>
    <p:extLst>
      <p:ext uri="{BB962C8B-B14F-4D97-AF65-F5344CB8AC3E}">
        <p14:creationId xmlns:p14="http://schemas.microsoft.com/office/powerpoint/2010/main" val="3994406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82BC25E0-7E6B-EA43-B0B5-72A141F5A6FB}" type="datetime1">
              <a:rPr lang="en-GB" smtClean="0"/>
              <a:pPr/>
              <a:t>22/12/2016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A25793-EC47-7744-B1D1-CAAFF477A7E7}" type="slidenum">
              <a:rPr lang="en-US" smtClean="0"/>
              <a:pPr/>
              <a:t>‹#›</a:t>
            </a:fld>
            <a:endParaRPr lang="en-US"/>
          </a:p>
        </p:txBody>
      </p:sp>
    </p:spTree>
    <p:extLst>
      <p:ext uri="{BB962C8B-B14F-4D97-AF65-F5344CB8AC3E}">
        <p14:creationId xmlns:p14="http://schemas.microsoft.com/office/powerpoint/2010/main" val="2212006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24F1C21-B919-6C43-AF96-E107A81539DA}" type="datetime1">
              <a:rPr lang="en-GB" smtClean="0"/>
              <a:pPr/>
              <a:t>22/12/2016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25793-EC47-7744-B1D1-CAAFF477A7E7}" type="slidenum">
              <a:rPr lang="en-US" smtClean="0"/>
              <a:pPr/>
              <a:t>‹#›</a:t>
            </a:fld>
            <a:endParaRPr lang="en-US"/>
          </a:p>
        </p:txBody>
      </p:sp>
    </p:spTree>
    <p:extLst>
      <p:ext uri="{BB962C8B-B14F-4D97-AF65-F5344CB8AC3E}">
        <p14:creationId xmlns:p14="http://schemas.microsoft.com/office/powerpoint/2010/main" val="2376803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FCE5EB7F-709F-FE48-928E-989CD7C6F2F3}" type="datetime1">
              <a:rPr lang="en-GB" smtClean="0"/>
              <a:pPr/>
              <a:t>22/12/2016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25793-EC47-7744-B1D1-CAAFF477A7E7}" type="slidenum">
              <a:rPr lang="en-US" smtClean="0"/>
              <a:pPr/>
              <a:t>‹#›</a:t>
            </a:fld>
            <a:endParaRPr lang="en-US"/>
          </a:p>
        </p:txBody>
      </p:sp>
    </p:spTree>
    <p:extLst>
      <p:ext uri="{BB962C8B-B14F-4D97-AF65-F5344CB8AC3E}">
        <p14:creationId xmlns:p14="http://schemas.microsoft.com/office/powerpoint/2010/main" val="362159834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332815-8CA3-8B41-96C3-76B3F091B578}" type="datetime1">
              <a:rPr lang="en-GB" smtClean="0"/>
              <a:pPr/>
              <a:t>22/12/2016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A25793-EC47-7744-B1D1-CAAFF477A7E7}" type="slidenum">
              <a:rPr lang="en-US" smtClean="0"/>
              <a:pPr/>
              <a:t>‹#›</a:t>
            </a:fld>
            <a:endParaRPr lang="en-US"/>
          </a:p>
        </p:txBody>
      </p:sp>
    </p:spTree>
    <p:extLst>
      <p:ext uri="{BB962C8B-B14F-4D97-AF65-F5344CB8AC3E}">
        <p14:creationId xmlns:p14="http://schemas.microsoft.com/office/powerpoint/2010/main" val="32986768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SP%20STICKY%201:NPBCWR%20folder:Latest%20FINAL%20NPBCWR%20TM%20for%20ECC:EC%20trainers%20pack%20slides%203.docx!OLE_LINK1" TargetMode="External"/><Relationship Id="rId4" Type="http://schemas.openxmlformats.org/officeDocument/2006/relationships/image" Target="../media/image2.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package" Target="../embeddings/Microsoft_Word_Document1.docx"/><Relationship Id="rId5" Type="http://schemas.openxmlformats.org/officeDocument/2006/relationships/image" Target="../media/image4.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5983" y="2130425"/>
            <a:ext cx="8875756" cy="1470025"/>
          </a:xfrm>
        </p:spPr>
        <p:txBody>
          <a:bodyPr>
            <a:noAutofit/>
          </a:bodyPr>
          <a:lstStyle/>
          <a:p>
            <a:r>
              <a:rPr lang="en-GB" sz="6000" b="1" u="sng" dirty="0"/>
              <a:t>European Care </a:t>
            </a:r>
            <a:r>
              <a:rPr lang="en-GB" sz="6000" b="1" u="sng" dirty="0" smtClean="0"/>
              <a:t>Certificate</a:t>
            </a:r>
            <a:br>
              <a:rPr lang="en-GB" sz="6000" b="1" u="sng" dirty="0" smtClean="0"/>
            </a:br>
            <a:r>
              <a:rPr lang="en-GB" sz="6000" b="1" u="sng" dirty="0" smtClean="0"/>
              <a:t>(ECC)</a:t>
            </a:r>
            <a:r>
              <a:rPr lang="en-GB" sz="6000" b="1" u="sng" dirty="0"/>
              <a:t/>
            </a:r>
            <a:br>
              <a:rPr lang="en-GB" sz="6000" b="1" u="sng" dirty="0"/>
            </a:br>
            <a:r>
              <a:rPr lang="en-GB" sz="6000" b="1" u="sng" dirty="0" smtClean="0"/>
              <a:t> </a:t>
            </a:r>
            <a:br>
              <a:rPr lang="en-GB" sz="6000" b="1" u="sng" dirty="0" smtClean="0"/>
            </a:br>
            <a:r>
              <a:rPr lang="en-GB" sz="6000" b="1" u="sng" dirty="0" smtClean="0"/>
              <a:t>Train </a:t>
            </a:r>
            <a:r>
              <a:rPr lang="en-GB" sz="6000" b="1" u="sng" dirty="0"/>
              <a:t>the Trainer </a:t>
            </a:r>
            <a:r>
              <a:rPr lang="en-GB" sz="6000" b="1" u="sng" dirty="0" smtClean="0"/>
              <a:t>Course</a:t>
            </a:r>
            <a:br>
              <a:rPr lang="en-GB" sz="6000" b="1" u="sng" dirty="0" smtClean="0"/>
            </a:br>
            <a:r>
              <a:rPr lang="en-GB" sz="6000" b="1" u="sng" dirty="0" smtClean="0"/>
              <a:t>“</a:t>
            </a:r>
            <a:r>
              <a:rPr lang="en-GB" sz="6000" b="1" u="sng" dirty="0" smtClean="0"/>
              <a:t>Doing Things Right in Social Care”</a:t>
            </a:r>
            <a:endParaRPr lang="en-US" sz="6000"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0</a:t>
            </a:fld>
            <a:endParaRPr lang="en-US"/>
          </a:p>
        </p:txBody>
      </p:sp>
    </p:spTree>
    <p:extLst>
      <p:ext uri="{BB962C8B-B14F-4D97-AF65-F5344CB8AC3E}">
        <p14:creationId xmlns:p14="http://schemas.microsoft.com/office/powerpoint/2010/main" val="3441222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GB" dirty="0"/>
              <a:t>The European Care Certificate (ECC) was developed as a basic entry certificate in the care sector through an initial Leonardo Da Vinci project from the European Commission ending in 2008.</a:t>
            </a:r>
          </a:p>
          <a:p>
            <a:pPr marL="0" indent="0">
              <a:buNone/>
            </a:pPr>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1</a:t>
            </a:fld>
            <a:endParaRPr lang="en-US"/>
          </a:p>
        </p:txBody>
      </p:sp>
    </p:spTree>
    <p:extLst>
      <p:ext uri="{BB962C8B-B14F-4D97-AF65-F5344CB8AC3E}">
        <p14:creationId xmlns:p14="http://schemas.microsoft.com/office/powerpoint/2010/main" val="1136308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GB" dirty="0" smtClean="0"/>
              <a:t>The European Care Certificate is</a:t>
            </a:r>
          </a:p>
          <a:p>
            <a:pPr marL="0" indent="0" algn="ctr">
              <a:buNone/>
            </a:pPr>
            <a:r>
              <a:rPr lang="en-GB" dirty="0" smtClean="0"/>
              <a:t>awarded </a:t>
            </a:r>
            <a:r>
              <a:rPr lang="en-GB" dirty="0"/>
              <a:t>after passing an exam. It was expanded to include more member states by a second LEONARDO project which ended in September </a:t>
            </a:r>
            <a:r>
              <a:rPr lang="en-GB" dirty="0" smtClean="0"/>
              <a:t>2011 and a third project in 2012-2014 delivering training materials &amp; online exams. </a:t>
            </a:r>
            <a:endParaRPr lang="en-GB" dirty="0"/>
          </a:p>
          <a:p>
            <a:pPr marL="0" indent="0">
              <a:buNone/>
            </a:pPr>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2</a:t>
            </a:fld>
            <a:endParaRPr lang="en-US"/>
          </a:p>
        </p:txBody>
      </p:sp>
    </p:spTree>
    <p:extLst>
      <p:ext uri="{BB962C8B-B14F-4D97-AF65-F5344CB8AC3E}">
        <p14:creationId xmlns:p14="http://schemas.microsoft.com/office/powerpoint/2010/main" val="2713926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GB" dirty="0"/>
              <a:t>We </a:t>
            </a:r>
            <a:r>
              <a:rPr lang="en-GB" dirty="0" smtClean="0"/>
              <a:t> completed our </a:t>
            </a:r>
            <a:r>
              <a:rPr lang="en-GB" dirty="0"/>
              <a:t>third  LEONARDO </a:t>
            </a:r>
            <a:r>
              <a:rPr lang="en-GB" dirty="0"/>
              <a:t>project  (2012-2014)  </a:t>
            </a:r>
            <a:r>
              <a:rPr lang="en-GB" dirty="0"/>
              <a:t>- Not Patients but Citizens With Rights </a:t>
            </a:r>
            <a:r>
              <a:rPr lang="en-GB" dirty="0" smtClean="0"/>
              <a:t>– which produced </a:t>
            </a:r>
            <a:r>
              <a:rPr lang="en-GB" dirty="0"/>
              <a:t>an ECC training programme for workers and a course to 'train the trainers' to deliver this new training based on the principles of the UN Convention on the Rights of People With Disabilities</a:t>
            </a:r>
            <a:r>
              <a:rPr lang="en-GB" dirty="0" smtClean="0">
                <a:effectLst/>
              </a:rPr>
              <a:t> </a:t>
            </a:r>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3</a:t>
            </a:fld>
            <a:endParaRPr lang="en-US"/>
          </a:p>
        </p:txBody>
      </p:sp>
    </p:spTree>
    <p:extLst>
      <p:ext uri="{BB962C8B-B14F-4D97-AF65-F5344CB8AC3E}">
        <p14:creationId xmlns:p14="http://schemas.microsoft.com/office/powerpoint/2010/main" val="2872259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GB" dirty="0"/>
              <a:t>The ECC provides employers with evidence that the holder of the Certificate has demonstrated that s/he understands the basic knowledge required to work safely in the care sector. </a:t>
            </a:r>
            <a:r>
              <a:rPr lang="en-GB" dirty="0" smtClean="0"/>
              <a:t>The Learning Outcomes </a:t>
            </a:r>
            <a:r>
              <a:rPr lang="en-GB" dirty="0"/>
              <a:t>can be delivered through work-based training, or through a single short course or as part of a larger and/or longer course. </a:t>
            </a:r>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4</a:t>
            </a:fld>
            <a:endParaRPr lang="en-US"/>
          </a:p>
        </p:txBody>
      </p:sp>
    </p:spTree>
    <p:extLst>
      <p:ext uri="{BB962C8B-B14F-4D97-AF65-F5344CB8AC3E}">
        <p14:creationId xmlns:p14="http://schemas.microsoft.com/office/powerpoint/2010/main" val="2000642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can ECC help an employer</a:t>
            </a:r>
            <a:endParaRPr lang="en-US" b="1" dirty="0"/>
          </a:p>
        </p:txBody>
      </p:sp>
      <p:sp>
        <p:nvSpPr>
          <p:cNvPr id="3" name="Content Placeholder 2"/>
          <p:cNvSpPr>
            <a:spLocks noGrp="1"/>
          </p:cNvSpPr>
          <p:nvPr>
            <p:ph idx="1"/>
          </p:nvPr>
        </p:nvSpPr>
        <p:spPr/>
        <p:txBody>
          <a:bodyPr>
            <a:normAutofit/>
          </a:bodyPr>
          <a:lstStyle/>
          <a:p>
            <a:r>
              <a:rPr lang="en-US" sz="4000" dirty="0" smtClean="0">
                <a:latin typeface="Arial"/>
                <a:cs typeface="Arial"/>
              </a:rPr>
              <a:t>Recruitment and retention of staff</a:t>
            </a:r>
          </a:p>
          <a:p>
            <a:pPr marL="0" indent="0">
              <a:buNone/>
            </a:pPr>
            <a:endParaRPr lang="en-US" sz="4000" dirty="0" smtClean="0">
              <a:latin typeface="Arial"/>
              <a:cs typeface="Arial"/>
            </a:endParaRPr>
          </a:p>
          <a:p>
            <a:r>
              <a:rPr lang="en-US" sz="4000" dirty="0" smtClean="0">
                <a:latin typeface="Arial"/>
                <a:cs typeface="Arial"/>
              </a:rPr>
              <a:t>Improving the quality of the work of staff</a:t>
            </a:r>
            <a:endParaRPr lang="en-US" sz="4000" dirty="0">
              <a:latin typeface="Arial"/>
              <a:cs typeface="Arial"/>
            </a:endParaRPr>
          </a:p>
        </p:txBody>
      </p:sp>
      <p:sp>
        <p:nvSpPr>
          <p:cNvPr id="4" name="Slide Number Placeholder 3"/>
          <p:cNvSpPr>
            <a:spLocks noGrp="1"/>
          </p:cNvSpPr>
          <p:nvPr>
            <p:ph type="sldNum" sz="quarter" idx="12"/>
          </p:nvPr>
        </p:nvSpPr>
        <p:spPr/>
        <p:txBody>
          <a:bodyPr/>
          <a:lstStyle/>
          <a:p>
            <a:fld id="{62A25793-EC47-7744-B1D1-CAAFF477A7E7}" type="slidenum">
              <a:rPr lang="en-US" smtClean="0"/>
              <a:pPr/>
              <a:t>5</a:t>
            </a:fld>
            <a:endParaRPr lang="en-US"/>
          </a:p>
        </p:txBody>
      </p:sp>
    </p:spTree>
    <p:extLst>
      <p:ext uri="{BB962C8B-B14F-4D97-AF65-F5344CB8AC3E}">
        <p14:creationId xmlns:p14="http://schemas.microsoft.com/office/powerpoint/2010/main" val="692235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BESCLO</a:t>
            </a:r>
            <a:endParaRPr lang="en-US" dirty="0"/>
          </a:p>
        </p:txBody>
      </p:sp>
      <p:sp>
        <p:nvSpPr>
          <p:cNvPr id="3" name="Content Placeholder 2"/>
          <p:cNvSpPr>
            <a:spLocks noGrp="1"/>
          </p:cNvSpPr>
          <p:nvPr>
            <p:ph idx="1"/>
          </p:nvPr>
        </p:nvSpPr>
        <p:spPr/>
        <p:txBody>
          <a:bodyPr/>
          <a:lstStyle/>
          <a:p>
            <a:pPr marL="0" indent="0">
              <a:buNone/>
            </a:pPr>
            <a:r>
              <a:rPr lang="en-US" dirty="0" smtClean="0"/>
              <a:t>The Learning </a:t>
            </a:r>
            <a:r>
              <a:rPr lang="en-US" dirty="0"/>
              <a:t>O</a:t>
            </a:r>
            <a:r>
              <a:rPr lang="en-US" dirty="0" smtClean="0"/>
              <a:t>utcomes were developed  by the 8 </a:t>
            </a:r>
            <a:r>
              <a:rPr lang="en-US" dirty="0" err="1" smtClean="0"/>
              <a:t>organisations</a:t>
            </a:r>
            <a:r>
              <a:rPr lang="en-US" dirty="0" smtClean="0"/>
              <a:t> working together from 6 different European Countries. These are called Basic European Social Care Learning Outcomes (BESCLO).  Which are divided into 8 key areas.</a:t>
            </a:r>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6</a:t>
            </a:fld>
            <a:endParaRPr lang="en-US"/>
          </a:p>
        </p:txBody>
      </p:sp>
    </p:spTree>
    <p:extLst>
      <p:ext uri="{BB962C8B-B14F-4D97-AF65-F5344CB8AC3E}">
        <p14:creationId xmlns:p14="http://schemas.microsoft.com/office/powerpoint/2010/main" val="2406697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7781" y="1381212"/>
            <a:ext cx="8229600" cy="4525963"/>
          </a:xfrm>
        </p:spPr>
        <p:txBody>
          <a:bodyPr>
            <a:normAutofit/>
          </a:bodyPr>
          <a:lstStyle/>
          <a:p>
            <a:pPr marL="0" indent="0">
              <a:buNone/>
            </a:pPr>
            <a:r>
              <a:rPr lang="en-GB" dirty="0"/>
              <a:t>There are no requirements about </a:t>
            </a:r>
            <a:r>
              <a:rPr lang="en-GB" i="1" dirty="0"/>
              <a:t>how</a:t>
            </a:r>
            <a:r>
              <a:rPr lang="en-GB" dirty="0"/>
              <a:t> you gain the knowledge of the L</a:t>
            </a:r>
            <a:r>
              <a:rPr lang="en-GB" dirty="0" smtClean="0"/>
              <a:t>earning Outcomes </a:t>
            </a:r>
            <a:r>
              <a:rPr lang="en-GB" dirty="0"/>
              <a:t>- to get the Certificate you just have to show that you </a:t>
            </a:r>
            <a:r>
              <a:rPr lang="en-GB" i="1" dirty="0"/>
              <a:t>have </a:t>
            </a:r>
            <a:r>
              <a:rPr lang="en-GB" dirty="0"/>
              <a:t>the required knowledge and can apply it to situations you are likely to meet in care work</a:t>
            </a:r>
            <a:r>
              <a:rPr lang="en-GB" dirty="0" smtClean="0"/>
              <a:t>.</a:t>
            </a:r>
          </a:p>
          <a:p>
            <a:pPr marL="0" indent="0">
              <a:buNone/>
            </a:pPr>
            <a:r>
              <a:rPr lang="en-GB" dirty="0" smtClean="0"/>
              <a:t> </a:t>
            </a:r>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7</a:t>
            </a:fld>
            <a:endParaRPr lang="en-US"/>
          </a:p>
        </p:txBody>
      </p:sp>
    </p:spTree>
    <p:extLst>
      <p:ext uri="{BB962C8B-B14F-4D97-AF65-F5344CB8AC3E}">
        <p14:creationId xmlns:p14="http://schemas.microsoft.com/office/powerpoint/2010/main" val="4237206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BESCLO</a:t>
            </a:r>
            <a:endParaRPr lang="en-US" dirty="0"/>
          </a:p>
        </p:txBody>
      </p:sp>
      <p:sp>
        <p:nvSpPr>
          <p:cNvPr id="3" name="Content Placeholder 2"/>
          <p:cNvSpPr>
            <a:spLocks noGrp="1"/>
          </p:cNvSpPr>
          <p:nvPr>
            <p:ph idx="1"/>
          </p:nvPr>
        </p:nvSpPr>
        <p:spPr/>
        <p:txBody>
          <a:bodyPr>
            <a:normAutofit fontScale="92500"/>
          </a:bodyPr>
          <a:lstStyle/>
          <a:p>
            <a:pPr lvl="0"/>
            <a:r>
              <a:rPr lang="en-GB" dirty="0"/>
              <a:t>The values of social care</a:t>
            </a:r>
          </a:p>
          <a:p>
            <a:pPr lvl="0"/>
            <a:r>
              <a:rPr lang="en-GB" dirty="0"/>
              <a:t>Promote life quality for individuals you support</a:t>
            </a:r>
          </a:p>
          <a:p>
            <a:pPr lvl="0"/>
            <a:r>
              <a:rPr lang="en-GB" dirty="0"/>
              <a:t>Working with risk</a:t>
            </a:r>
          </a:p>
          <a:p>
            <a:pPr lvl="0"/>
            <a:r>
              <a:rPr lang="en-GB" dirty="0"/>
              <a:t>Understand your role as a worker</a:t>
            </a:r>
          </a:p>
          <a:p>
            <a:pPr lvl="0"/>
            <a:r>
              <a:rPr lang="en-GB" dirty="0"/>
              <a:t>Safety at work</a:t>
            </a:r>
          </a:p>
          <a:p>
            <a:pPr lvl="0"/>
            <a:r>
              <a:rPr lang="en-GB" dirty="0"/>
              <a:t>Communicating positively</a:t>
            </a:r>
          </a:p>
          <a:p>
            <a:pPr lvl="0"/>
            <a:r>
              <a:rPr lang="en-GB" dirty="0"/>
              <a:t>Recognise and respond to abuse and neglect</a:t>
            </a:r>
          </a:p>
          <a:p>
            <a:r>
              <a:rPr lang="en-GB" dirty="0"/>
              <a:t>Develop as a worker</a:t>
            </a:r>
            <a:r>
              <a:rPr lang="en-GB" dirty="0" smtClean="0">
                <a:effectLst/>
              </a:rPr>
              <a:t> </a:t>
            </a:r>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8</a:t>
            </a:fld>
            <a:endParaRPr lang="en-US"/>
          </a:p>
        </p:txBody>
      </p:sp>
    </p:spTree>
    <p:extLst>
      <p:ext uri="{BB962C8B-B14F-4D97-AF65-F5344CB8AC3E}">
        <p14:creationId xmlns:p14="http://schemas.microsoft.com/office/powerpoint/2010/main" val="153064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use the ECC training pack</a:t>
            </a:r>
            <a:endParaRPr lang="en-US" dirty="0"/>
          </a:p>
        </p:txBody>
      </p:sp>
      <p:sp>
        <p:nvSpPr>
          <p:cNvPr id="3" name="Content Placeholder 2"/>
          <p:cNvSpPr>
            <a:spLocks noGrp="1"/>
          </p:cNvSpPr>
          <p:nvPr>
            <p:ph idx="1"/>
          </p:nvPr>
        </p:nvSpPr>
        <p:spPr/>
        <p:txBody>
          <a:bodyPr/>
          <a:lstStyle/>
          <a:p>
            <a:r>
              <a:rPr lang="en-US" dirty="0" smtClean="0"/>
              <a:t>Lesson plans</a:t>
            </a:r>
          </a:p>
          <a:p>
            <a:r>
              <a:rPr lang="en-US" dirty="0" smtClean="0"/>
              <a:t>Trainer’s Guidance</a:t>
            </a:r>
          </a:p>
          <a:p>
            <a:r>
              <a:rPr lang="en-US" dirty="0" smtClean="0"/>
              <a:t>Handouts</a:t>
            </a:r>
          </a:p>
          <a:p>
            <a:r>
              <a:rPr lang="en-US" dirty="0"/>
              <a:t> </a:t>
            </a:r>
            <a:r>
              <a:rPr lang="en-US" dirty="0" smtClean="0"/>
              <a:t>Slides/PowerPoint presentation</a:t>
            </a:r>
          </a:p>
          <a:p>
            <a:r>
              <a:rPr lang="en-US" dirty="0"/>
              <a:t> A</a:t>
            </a:r>
            <a:r>
              <a:rPr lang="en-US" dirty="0" smtClean="0"/>
              <a:t>ctivities/exercises</a:t>
            </a:r>
          </a:p>
          <a:p>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9</a:t>
            </a:fld>
            <a:endParaRPr lang="en-US"/>
          </a:p>
        </p:txBody>
      </p:sp>
    </p:spTree>
    <p:extLst>
      <p:ext uri="{BB962C8B-B14F-4D97-AF65-F5344CB8AC3E}">
        <p14:creationId xmlns:p14="http://schemas.microsoft.com/office/powerpoint/2010/main" val="2165128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get the best from your learners</a:t>
            </a:r>
            <a:endParaRPr lang="en-US" dirty="0"/>
          </a:p>
        </p:txBody>
      </p:sp>
      <p:sp>
        <p:nvSpPr>
          <p:cNvPr id="3" name="Content Placeholder 2"/>
          <p:cNvSpPr>
            <a:spLocks noGrp="1"/>
          </p:cNvSpPr>
          <p:nvPr>
            <p:ph idx="1"/>
          </p:nvPr>
        </p:nvSpPr>
        <p:spPr/>
        <p:txBody>
          <a:bodyPr>
            <a:normAutofit fontScale="92500" lnSpcReduction="20000"/>
          </a:bodyPr>
          <a:lstStyle/>
          <a:p>
            <a:r>
              <a:rPr lang="en-GB" dirty="0"/>
              <a:t>Ask learners to work in pairs with the person next to them.  </a:t>
            </a:r>
          </a:p>
          <a:p>
            <a:r>
              <a:rPr lang="en-GB" dirty="0" smtClean="0"/>
              <a:t> </a:t>
            </a:r>
            <a:r>
              <a:rPr lang="en-GB" dirty="0"/>
              <a:t>Go around the room giving each person in turn a number, which becomes their group number. </a:t>
            </a:r>
          </a:p>
          <a:p>
            <a:r>
              <a:rPr lang="en-GB" dirty="0" smtClean="0"/>
              <a:t>Ask </a:t>
            </a:r>
            <a:r>
              <a:rPr lang="en-GB" dirty="0"/>
              <a:t>learners to find a specified number of people that they don’t know.  </a:t>
            </a:r>
          </a:p>
          <a:p>
            <a:r>
              <a:rPr lang="en-GB" dirty="0" smtClean="0"/>
              <a:t>Ask </a:t>
            </a:r>
            <a:r>
              <a:rPr lang="en-GB" dirty="0"/>
              <a:t>learners to make notes on their own. </a:t>
            </a:r>
          </a:p>
          <a:p>
            <a:r>
              <a:rPr lang="en-GB" dirty="0" smtClean="0"/>
              <a:t>Give </a:t>
            </a:r>
            <a:r>
              <a:rPr lang="en-GB" dirty="0"/>
              <a:t>learners a specified time to go and seek views from others inside or outside of the service that they work in.   </a:t>
            </a:r>
          </a:p>
          <a:p>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10</a:t>
            </a:fld>
            <a:endParaRPr lang="en-US"/>
          </a:p>
        </p:txBody>
      </p:sp>
    </p:spTree>
    <p:extLst>
      <p:ext uri="{BB962C8B-B14F-4D97-AF65-F5344CB8AC3E}">
        <p14:creationId xmlns:p14="http://schemas.microsoft.com/office/powerpoint/2010/main" val="817381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3378"/>
            <a:ext cx="8229600" cy="5702785"/>
          </a:xfrm>
        </p:spPr>
        <p:txBody>
          <a:bodyPr>
            <a:normAutofit fontScale="85000" lnSpcReduction="10000"/>
          </a:bodyPr>
          <a:lstStyle/>
          <a:p>
            <a:pPr marL="0" indent="0">
              <a:buNone/>
            </a:pPr>
            <a:r>
              <a:rPr lang="en-GB" dirty="0"/>
              <a:t>Some different ways in which feedback can be taken are: </a:t>
            </a:r>
          </a:p>
          <a:p>
            <a:r>
              <a:rPr lang="en-GB" dirty="0" smtClean="0"/>
              <a:t>Groups </a:t>
            </a:r>
            <a:r>
              <a:rPr lang="en-GB" dirty="0"/>
              <a:t>write and / or draw pictures to summarise their discussion on large poster size paper with is pinned to the wall. The group then answers question about what they have written or drawn.  </a:t>
            </a:r>
          </a:p>
          <a:p>
            <a:r>
              <a:rPr lang="en-GB" dirty="0" smtClean="0"/>
              <a:t>Groups </a:t>
            </a:r>
            <a:r>
              <a:rPr lang="en-GB" dirty="0"/>
              <a:t>or individuals write each idea on a Post It or slip of paper, which can then be stuck onto larger paper on the wall or floor. This method also enables ideas to be moved around and grouped together easily. </a:t>
            </a:r>
          </a:p>
          <a:p>
            <a:r>
              <a:rPr lang="en-GB" dirty="0"/>
              <a:t> </a:t>
            </a:r>
            <a:r>
              <a:rPr lang="en-GB" dirty="0" smtClean="0"/>
              <a:t>Individuals </a:t>
            </a:r>
            <a:r>
              <a:rPr lang="en-GB" dirty="0"/>
              <a:t>can move physically to different parts of the room or on a line continuum to show their support for an idea or proposal. </a:t>
            </a:r>
          </a:p>
          <a:p>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11</a:t>
            </a:fld>
            <a:endParaRPr lang="en-US"/>
          </a:p>
        </p:txBody>
      </p:sp>
    </p:spTree>
    <p:extLst>
      <p:ext uri="{BB962C8B-B14F-4D97-AF65-F5344CB8AC3E}">
        <p14:creationId xmlns:p14="http://schemas.microsoft.com/office/powerpoint/2010/main" val="1805945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latin typeface="Arial"/>
                <a:cs typeface="Arial"/>
              </a:rPr>
              <a:t>Besclo</a:t>
            </a:r>
            <a:r>
              <a:rPr lang="en-US" sz="3600" b="1" dirty="0" smtClean="0">
                <a:latin typeface="Arial"/>
                <a:cs typeface="Arial"/>
              </a:rPr>
              <a:t> 1. The values of social care</a:t>
            </a:r>
            <a:endParaRPr lang="en-US" sz="3600" b="1" dirty="0">
              <a:latin typeface="Arial"/>
              <a:cs typeface="Arial"/>
            </a:endParaRPr>
          </a:p>
        </p:txBody>
      </p:sp>
      <p:sp>
        <p:nvSpPr>
          <p:cNvPr id="3" name="Content Placeholder 2"/>
          <p:cNvSpPr>
            <a:spLocks noGrp="1"/>
          </p:cNvSpPr>
          <p:nvPr>
            <p:ph idx="1"/>
          </p:nvPr>
        </p:nvSpPr>
        <p:spPr>
          <a:xfrm>
            <a:off x="457199" y="1240937"/>
            <a:ext cx="8520745" cy="5357925"/>
          </a:xfrm>
        </p:spPr>
        <p:txBody>
          <a:bodyPr>
            <a:normAutofit fontScale="70000" lnSpcReduction="20000"/>
          </a:bodyPr>
          <a:lstStyle/>
          <a:p>
            <a:pPr lvl="0"/>
            <a:r>
              <a:rPr lang="en-US" sz="5100" dirty="0"/>
              <a:t>Understand the need to promote the following values at all times</a:t>
            </a:r>
            <a:r>
              <a:rPr lang="en-US" sz="5100" dirty="0" smtClean="0"/>
              <a:t>:</a:t>
            </a:r>
          </a:p>
          <a:p>
            <a:pPr marL="0" lvl="0" indent="0">
              <a:buNone/>
            </a:pPr>
            <a:r>
              <a:rPr lang="en-US" sz="4600" dirty="0" smtClean="0"/>
              <a:t>Individuality</a:t>
            </a:r>
            <a:r>
              <a:rPr lang="en-US" sz="4600" dirty="0"/>
              <a:t>, </a:t>
            </a:r>
            <a:endParaRPr lang="en-US" sz="4600" dirty="0" smtClean="0"/>
          </a:p>
          <a:p>
            <a:pPr marL="0" lvl="0" indent="0">
              <a:buNone/>
            </a:pPr>
            <a:r>
              <a:rPr lang="en-US" sz="4600" dirty="0"/>
              <a:t>R</a:t>
            </a:r>
            <a:r>
              <a:rPr lang="en-US" sz="4600" dirty="0" smtClean="0"/>
              <a:t>ights,</a:t>
            </a:r>
          </a:p>
          <a:p>
            <a:pPr marL="0" lvl="0" indent="0">
              <a:buNone/>
            </a:pPr>
            <a:r>
              <a:rPr lang="en-US" sz="4600" dirty="0"/>
              <a:t>C</a:t>
            </a:r>
            <a:r>
              <a:rPr lang="en-US" sz="4600" dirty="0" smtClean="0"/>
              <a:t>hoice</a:t>
            </a:r>
            <a:r>
              <a:rPr lang="en-US" sz="4600" dirty="0"/>
              <a:t>, </a:t>
            </a:r>
            <a:endParaRPr lang="en-US" sz="4600" dirty="0" smtClean="0"/>
          </a:p>
          <a:p>
            <a:pPr marL="0" lvl="0" indent="0">
              <a:buNone/>
            </a:pPr>
            <a:r>
              <a:rPr lang="en-US" sz="4600" dirty="0"/>
              <a:t>P</a:t>
            </a:r>
            <a:r>
              <a:rPr lang="en-US" sz="4600" dirty="0" smtClean="0"/>
              <a:t>rivacy</a:t>
            </a:r>
            <a:r>
              <a:rPr lang="en-US" sz="4600" dirty="0"/>
              <a:t>, </a:t>
            </a:r>
            <a:endParaRPr lang="en-US" sz="4600" dirty="0" smtClean="0"/>
          </a:p>
          <a:p>
            <a:pPr marL="0" lvl="0" indent="0">
              <a:buNone/>
            </a:pPr>
            <a:r>
              <a:rPr lang="en-US" sz="4600" dirty="0"/>
              <a:t>I</a:t>
            </a:r>
            <a:r>
              <a:rPr lang="en-US" sz="4600" dirty="0" smtClean="0"/>
              <a:t>ndependence</a:t>
            </a:r>
            <a:r>
              <a:rPr lang="en-US" sz="4600" dirty="0"/>
              <a:t>, </a:t>
            </a:r>
            <a:endParaRPr lang="en-US" sz="4600" dirty="0" smtClean="0"/>
          </a:p>
          <a:p>
            <a:pPr marL="0" lvl="0" indent="0">
              <a:buNone/>
            </a:pPr>
            <a:r>
              <a:rPr lang="en-US" sz="4600" dirty="0" smtClean="0"/>
              <a:t>Dignity</a:t>
            </a:r>
            <a:r>
              <a:rPr lang="en-US" sz="4600" dirty="0"/>
              <a:t>, </a:t>
            </a:r>
            <a:endParaRPr lang="en-US" sz="4600" dirty="0" smtClean="0"/>
          </a:p>
          <a:p>
            <a:pPr marL="0" lvl="0" indent="0">
              <a:buNone/>
            </a:pPr>
            <a:r>
              <a:rPr lang="en-US" sz="4600" dirty="0" smtClean="0"/>
              <a:t>Respect,</a:t>
            </a:r>
          </a:p>
          <a:p>
            <a:pPr marL="0" lvl="0" indent="0">
              <a:buNone/>
            </a:pPr>
            <a:r>
              <a:rPr lang="en-US" sz="4600" dirty="0" smtClean="0"/>
              <a:t>Partnership</a:t>
            </a:r>
            <a:endParaRPr lang="en-GB" sz="4600" dirty="0"/>
          </a:p>
          <a:p>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12</a:t>
            </a:fld>
            <a:endParaRPr lang="en-US"/>
          </a:p>
        </p:txBody>
      </p:sp>
    </p:spTree>
    <p:extLst>
      <p:ext uri="{BB962C8B-B14F-4D97-AF65-F5344CB8AC3E}">
        <p14:creationId xmlns:p14="http://schemas.microsoft.com/office/powerpoint/2010/main" val="1881591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r>
              <a:rPr lang="en-US" sz="3600" b="1" dirty="0" err="1" smtClean="0">
                <a:latin typeface="Arial"/>
                <a:cs typeface="Arial"/>
              </a:rPr>
              <a:t>Besclo</a:t>
            </a:r>
            <a:r>
              <a:rPr lang="en-US" sz="3600" b="1" dirty="0" smtClean="0">
                <a:latin typeface="Arial"/>
                <a:cs typeface="Arial"/>
              </a:rPr>
              <a:t> 1. The values of social care</a:t>
            </a:r>
            <a:endParaRPr lang="en-US" sz="3600" dirty="0"/>
          </a:p>
        </p:txBody>
      </p:sp>
      <p:sp>
        <p:nvSpPr>
          <p:cNvPr id="3" name="Content Placeholder 2"/>
          <p:cNvSpPr>
            <a:spLocks noGrp="1"/>
          </p:cNvSpPr>
          <p:nvPr>
            <p:ph idx="1"/>
          </p:nvPr>
        </p:nvSpPr>
        <p:spPr/>
        <p:txBody>
          <a:bodyPr/>
          <a:lstStyle/>
          <a:p>
            <a:pPr lvl="0"/>
            <a:r>
              <a:rPr lang="en-US" dirty="0"/>
              <a:t>Understand the need to promote equal opportunities for the individual(s) you are supporting</a:t>
            </a:r>
            <a:r>
              <a:rPr lang="en-US" dirty="0" smtClean="0"/>
              <a:t>.</a:t>
            </a:r>
          </a:p>
          <a:p>
            <a:pPr marL="0" lvl="0" indent="0">
              <a:buNone/>
            </a:pPr>
            <a:endParaRPr lang="en-GB" dirty="0"/>
          </a:p>
          <a:p>
            <a:pPr lvl="0"/>
            <a:r>
              <a:rPr lang="en-US" dirty="0"/>
              <a:t>Understand the need to support and respect diversity and different cultures and values.</a:t>
            </a:r>
            <a:endParaRPr lang="en-GB" dirty="0"/>
          </a:p>
          <a:p>
            <a:pPr marL="0" indent="0">
              <a:buNone/>
            </a:pPr>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13</a:t>
            </a:fld>
            <a:endParaRPr lang="en-US"/>
          </a:p>
        </p:txBody>
      </p:sp>
    </p:spTree>
    <p:extLst>
      <p:ext uri="{BB962C8B-B14F-4D97-AF65-F5344CB8AC3E}">
        <p14:creationId xmlns:p14="http://schemas.microsoft.com/office/powerpoint/2010/main" val="2194156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UN Convention 8 Guiding principles </a:t>
            </a:r>
            <a:endParaRPr lang="en-US" b="1" dirty="0"/>
          </a:p>
        </p:txBody>
      </p:sp>
      <p:sp>
        <p:nvSpPr>
          <p:cNvPr id="3" name="Content Placeholder 2"/>
          <p:cNvSpPr>
            <a:spLocks noGrp="1"/>
          </p:cNvSpPr>
          <p:nvPr>
            <p:ph idx="1"/>
          </p:nvPr>
        </p:nvSpPr>
        <p:spPr>
          <a:xfrm>
            <a:off x="291965" y="1270135"/>
            <a:ext cx="8627585" cy="5451339"/>
          </a:xfrm>
        </p:spPr>
        <p:txBody>
          <a:bodyPr>
            <a:normAutofit fontScale="85000" lnSpcReduction="20000"/>
          </a:bodyPr>
          <a:lstStyle/>
          <a:p>
            <a:pPr marL="514350" indent="-514350">
              <a:buFont typeface="+mj-lt"/>
              <a:buAutoNum type="arabicPeriod"/>
            </a:pPr>
            <a:r>
              <a:rPr lang="en-GB" b="1" dirty="0" smtClean="0"/>
              <a:t>Respect </a:t>
            </a:r>
            <a:r>
              <a:rPr lang="en-GB" b="1" dirty="0"/>
              <a:t>for inherent dignity, </a:t>
            </a:r>
            <a:r>
              <a:rPr lang="en-GB" b="1" dirty="0" smtClean="0"/>
              <a:t>individual autonomy including </a:t>
            </a:r>
            <a:r>
              <a:rPr lang="en-GB" b="1" dirty="0"/>
              <a:t>the freedom to make one's own choices, and independence of persons</a:t>
            </a:r>
            <a:endParaRPr lang="en-GB" dirty="0"/>
          </a:p>
          <a:p>
            <a:pPr marL="514350" indent="-514350">
              <a:buFont typeface="+mj-lt"/>
              <a:buAutoNum type="arabicPeriod"/>
            </a:pPr>
            <a:r>
              <a:rPr lang="en-GB" b="1" dirty="0" smtClean="0"/>
              <a:t>Non</a:t>
            </a:r>
            <a:r>
              <a:rPr lang="en-GB" b="1" dirty="0"/>
              <a:t>-</a:t>
            </a:r>
            <a:r>
              <a:rPr lang="en-GB" b="1" dirty="0" smtClean="0"/>
              <a:t>discrimination</a:t>
            </a:r>
            <a:endParaRPr lang="en-GB" dirty="0" smtClean="0"/>
          </a:p>
          <a:p>
            <a:pPr marL="514350" indent="-514350">
              <a:buFont typeface="+mj-lt"/>
              <a:buAutoNum type="arabicPeriod"/>
            </a:pPr>
            <a:r>
              <a:rPr lang="en-GB" b="1" dirty="0" smtClean="0"/>
              <a:t>Full </a:t>
            </a:r>
            <a:r>
              <a:rPr lang="en-GB" b="1" dirty="0"/>
              <a:t>and effective participation and </a:t>
            </a:r>
            <a:r>
              <a:rPr lang="en-GB" b="1" dirty="0" smtClean="0"/>
              <a:t>inclusion </a:t>
            </a:r>
            <a:r>
              <a:rPr lang="en-GB" b="1" dirty="0"/>
              <a:t>in society</a:t>
            </a:r>
            <a:endParaRPr lang="en-GB" dirty="0"/>
          </a:p>
          <a:p>
            <a:pPr marL="514350" indent="-514350">
              <a:buFont typeface="+mj-lt"/>
              <a:buAutoNum type="arabicPeriod"/>
            </a:pPr>
            <a:r>
              <a:rPr lang="en-GB" b="1" dirty="0" smtClean="0"/>
              <a:t>Respect </a:t>
            </a:r>
            <a:r>
              <a:rPr lang="en-GB" b="1" dirty="0"/>
              <a:t>for difference and acceptance of persons with disabilities as part of human diversity and humanity</a:t>
            </a:r>
            <a:endParaRPr lang="en-GB" dirty="0"/>
          </a:p>
          <a:p>
            <a:pPr marL="514350" indent="-514350">
              <a:buFont typeface="+mj-lt"/>
              <a:buAutoNum type="arabicPeriod"/>
            </a:pPr>
            <a:r>
              <a:rPr lang="en-GB" b="1" dirty="0" smtClean="0"/>
              <a:t>Equality </a:t>
            </a:r>
            <a:r>
              <a:rPr lang="en-GB" b="1" dirty="0"/>
              <a:t>of opportunity</a:t>
            </a:r>
            <a:endParaRPr lang="en-GB" dirty="0"/>
          </a:p>
          <a:p>
            <a:pPr marL="514350" indent="-514350">
              <a:buFont typeface="+mj-lt"/>
              <a:buAutoNum type="arabicPeriod"/>
            </a:pPr>
            <a:r>
              <a:rPr lang="en-GB" b="1" dirty="0" smtClean="0"/>
              <a:t>Accessibility</a:t>
            </a:r>
            <a:endParaRPr lang="en-GB" dirty="0"/>
          </a:p>
          <a:p>
            <a:pPr marL="514350" indent="-514350">
              <a:buFont typeface="+mj-lt"/>
              <a:buAutoNum type="arabicPeriod"/>
            </a:pPr>
            <a:r>
              <a:rPr lang="en-GB" b="1" dirty="0" smtClean="0"/>
              <a:t>Equality </a:t>
            </a:r>
            <a:r>
              <a:rPr lang="en-GB" b="1" dirty="0"/>
              <a:t>between men and </a:t>
            </a:r>
            <a:r>
              <a:rPr lang="en-GB" b="1" dirty="0" smtClean="0"/>
              <a:t>women</a:t>
            </a:r>
            <a:endParaRPr lang="en-GB" dirty="0" smtClean="0"/>
          </a:p>
          <a:p>
            <a:pPr marL="514350" indent="-514350">
              <a:buFont typeface="+mj-lt"/>
              <a:buAutoNum type="arabicPeriod"/>
            </a:pPr>
            <a:r>
              <a:rPr lang="en-GB" b="1" dirty="0" smtClean="0"/>
              <a:t>Respect </a:t>
            </a:r>
            <a:r>
              <a:rPr lang="en-GB" b="1" dirty="0"/>
              <a:t>for the evolving capacities of children with disabilities and respect for the right of children with disabilities to preserve their identities</a:t>
            </a:r>
            <a:endParaRPr lang="en-GB" dirty="0"/>
          </a:p>
          <a:p>
            <a:endParaRPr lang="en-US" dirty="0">
              <a:solidFill>
                <a:srgbClr val="0000FF"/>
              </a:solidFill>
            </a:endParaRPr>
          </a:p>
        </p:txBody>
      </p:sp>
      <p:sp>
        <p:nvSpPr>
          <p:cNvPr id="4" name="Slide Number Placeholder 3"/>
          <p:cNvSpPr>
            <a:spLocks noGrp="1"/>
          </p:cNvSpPr>
          <p:nvPr>
            <p:ph type="sldNum" sz="quarter" idx="12"/>
          </p:nvPr>
        </p:nvSpPr>
        <p:spPr/>
        <p:txBody>
          <a:bodyPr/>
          <a:lstStyle/>
          <a:p>
            <a:fld id="{62A25793-EC47-7744-B1D1-CAAFF477A7E7}" type="slidenum">
              <a:rPr lang="en-US" smtClean="0"/>
              <a:pPr/>
              <a:t>14</a:t>
            </a:fld>
            <a:endParaRPr lang="en-US" dirty="0"/>
          </a:p>
        </p:txBody>
      </p:sp>
    </p:spTree>
    <p:extLst>
      <p:ext uri="{BB962C8B-B14F-4D97-AF65-F5344CB8AC3E}">
        <p14:creationId xmlns:p14="http://schemas.microsoft.com/office/powerpoint/2010/main" val="3909443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latin typeface="Arial"/>
                <a:cs typeface="Arial"/>
              </a:rPr>
              <a:t>Besclo</a:t>
            </a:r>
            <a:r>
              <a:rPr lang="en-US" sz="3600" b="1" dirty="0" smtClean="0">
                <a:latin typeface="Arial"/>
                <a:cs typeface="Arial"/>
              </a:rPr>
              <a:t> 1. The values of social care</a:t>
            </a:r>
            <a:endParaRPr lang="en-US" sz="3600" dirty="0"/>
          </a:p>
        </p:txBody>
      </p:sp>
      <p:sp>
        <p:nvSpPr>
          <p:cNvPr id="3" name="Content Placeholder 2"/>
          <p:cNvSpPr>
            <a:spLocks noGrp="1"/>
          </p:cNvSpPr>
          <p:nvPr>
            <p:ph idx="1"/>
          </p:nvPr>
        </p:nvSpPr>
        <p:spPr>
          <a:xfrm>
            <a:off x="457200" y="1167940"/>
            <a:ext cx="8229600" cy="5553535"/>
          </a:xfrm>
        </p:spPr>
        <p:txBody>
          <a:bodyPr/>
          <a:lstStyle/>
          <a:p>
            <a:pPr marL="0" indent="0" algn="ctr">
              <a:buNone/>
            </a:pPr>
            <a:r>
              <a:rPr lang="en-US" sz="4000" b="1" dirty="0" smtClean="0">
                <a:solidFill>
                  <a:srgbClr val="000000"/>
                </a:solidFill>
              </a:rPr>
              <a:t>Prejudice </a:t>
            </a:r>
          </a:p>
          <a:p>
            <a:pPr marL="0" indent="0" algn="ctr">
              <a:buNone/>
            </a:pPr>
            <a:r>
              <a:rPr lang="en-US" dirty="0" smtClean="0"/>
              <a:t>Leads to</a:t>
            </a:r>
          </a:p>
          <a:p>
            <a:pPr marL="0" indent="0" algn="ctr">
              <a:buNone/>
            </a:pPr>
            <a:endParaRPr lang="en-US" dirty="0" smtClean="0"/>
          </a:p>
          <a:p>
            <a:pPr marL="0" indent="0" algn="ctr">
              <a:buNone/>
            </a:pPr>
            <a:r>
              <a:rPr lang="en-US" sz="4000" b="1" dirty="0" smtClean="0"/>
              <a:t>Discrimination </a:t>
            </a:r>
          </a:p>
          <a:p>
            <a:pPr marL="0" indent="0" algn="ctr">
              <a:buNone/>
            </a:pPr>
            <a:r>
              <a:rPr lang="en-US" dirty="0" smtClean="0"/>
              <a:t>leads to</a:t>
            </a:r>
          </a:p>
          <a:p>
            <a:pPr marL="0" indent="0" algn="ctr">
              <a:buNone/>
            </a:pPr>
            <a:endParaRPr lang="en-US" dirty="0" smtClean="0"/>
          </a:p>
          <a:p>
            <a:pPr marL="0" indent="0" algn="ctr">
              <a:buNone/>
            </a:pPr>
            <a:r>
              <a:rPr lang="en-US" sz="4000" b="1" dirty="0" smtClean="0"/>
              <a:t>Oppression</a:t>
            </a:r>
          </a:p>
        </p:txBody>
      </p:sp>
      <p:sp>
        <p:nvSpPr>
          <p:cNvPr id="4" name="Slide Number Placeholder 3"/>
          <p:cNvSpPr>
            <a:spLocks noGrp="1"/>
          </p:cNvSpPr>
          <p:nvPr>
            <p:ph type="sldNum" sz="quarter" idx="12"/>
          </p:nvPr>
        </p:nvSpPr>
        <p:spPr/>
        <p:txBody>
          <a:bodyPr/>
          <a:lstStyle/>
          <a:p>
            <a:fld id="{62A25793-EC47-7744-B1D1-CAAFF477A7E7}" type="slidenum">
              <a:rPr lang="en-US" smtClean="0"/>
              <a:pPr/>
              <a:t>15</a:t>
            </a:fld>
            <a:endParaRPr lang="en-US"/>
          </a:p>
        </p:txBody>
      </p:sp>
      <p:sp>
        <p:nvSpPr>
          <p:cNvPr id="6" name="Down Arrow 5"/>
          <p:cNvSpPr/>
          <p:nvPr/>
        </p:nvSpPr>
        <p:spPr>
          <a:xfrm>
            <a:off x="3824751" y="2423476"/>
            <a:ext cx="1547418" cy="65696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Down Arrow 6"/>
          <p:cNvSpPr/>
          <p:nvPr/>
        </p:nvSpPr>
        <p:spPr>
          <a:xfrm>
            <a:off x="3824751" y="4437281"/>
            <a:ext cx="1547418" cy="65696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66739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920874"/>
          </a:xfrm>
        </p:spPr>
        <p:txBody>
          <a:bodyPr>
            <a:normAutofit/>
          </a:bodyPr>
          <a:lstStyle/>
          <a:p>
            <a:r>
              <a:rPr lang="en-US" sz="3600" b="1" dirty="0" err="1" smtClean="0">
                <a:latin typeface="Arial"/>
                <a:cs typeface="Arial"/>
              </a:rPr>
              <a:t>Besclo</a:t>
            </a:r>
            <a:r>
              <a:rPr lang="en-US" sz="3600" b="1" dirty="0" smtClean="0">
                <a:latin typeface="Arial"/>
                <a:cs typeface="Arial"/>
              </a:rPr>
              <a:t> 1. </a:t>
            </a:r>
            <a:br>
              <a:rPr lang="en-US" sz="3600" b="1" dirty="0" smtClean="0">
                <a:latin typeface="Arial"/>
                <a:cs typeface="Arial"/>
              </a:rPr>
            </a:br>
            <a:r>
              <a:rPr lang="en-US" sz="3600" b="1" dirty="0" smtClean="0">
                <a:latin typeface="Arial"/>
                <a:cs typeface="Arial"/>
              </a:rPr>
              <a:t>The values of social care</a:t>
            </a:r>
            <a:endParaRPr lang="en-US" sz="3600" dirty="0"/>
          </a:p>
        </p:txBody>
      </p:sp>
      <p:sp>
        <p:nvSpPr>
          <p:cNvPr id="3" name="Content Placeholder 2"/>
          <p:cNvSpPr>
            <a:spLocks noGrp="1"/>
          </p:cNvSpPr>
          <p:nvPr>
            <p:ph idx="1"/>
          </p:nvPr>
        </p:nvSpPr>
        <p:spPr>
          <a:xfrm>
            <a:off x="457200" y="2195512"/>
            <a:ext cx="8229600" cy="4525963"/>
          </a:xfrm>
        </p:spPr>
        <p:txBody>
          <a:bodyPr/>
          <a:lstStyle/>
          <a:p>
            <a:pPr lvl="0"/>
            <a:r>
              <a:rPr lang="en-US" dirty="0" smtClean="0"/>
              <a:t>Understand the importance of confidentiality</a:t>
            </a:r>
          </a:p>
          <a:p>
            <a:pPr lvl="0"/>
            <a:endParaRPr lang="en-US" dirty="0" smtClean="0"/>
          </a:p>
          <a:p>
            <a:pPr lvl="0">
              <a:buNone/>
            </a:pPr>
            <a:endParaRPr lang="en-GB" dirty="0" smtClean="0"/>
          </a:p>
          <a:p>
            <a:r>
              <a:rPr lang="en-US" dirty="0" smtClean="0"/>
              <a:t>Understand the limits of confidentiality</a:t>
            </a:r>
            <a:r>
              <a:rPr lang="en-GB" dirty="0" smtClean="0">
                <a:effectLst/>
              </a:rPr>
              <a:t> </a:t>
            </a:r>
            <a:endParaRPr lang="en-US" dirty="0" smtClean="0"/>
          </a:p>
          <a:p>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16</a:t>
            </a:fld>
            <a:endParaRPr lang="en-US"/>
          </a:p>
        </p:txBody>
      </p:sp>
    </p:spTree>
    <p:extLst>
      <p:ext uri="{BB962C8B-B14F-4D97-AF65-F5344CB8AC3E}">
        <p14:creationId xmlns:p14="http://schemas.microsoft.com/office/powerpoint/2010/main" val="532127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902439"/>
          </a:xfrm>
        </p:spPr>
        <p:txBody>
          <a:bodyPr>
            <a:normAutofit/>
          </a:bodyPr>
          <a:lstStyle/>
          <a:p>
            <a:r>
              <a:rPr lang="en-US" sz="3600" b="1" dirty="0" err="1" smtClean="0">
                <a:latin typeface="Arial"/>
              </a:rPr>
              <a:t>Besclo</a:t>
            </a:r>
            <a:r>
              <a:rPr lang="en-US" sz="3600" b="1" dirty="0" smtClean="0">
                <a:latin typeface="Arial"/>
              </a:rPr>
              <a:t> 2</a:t>
            </a:r>
            <a:br>
              <a:rPr lang="en-US" sz="3600" b="1" dirty="0" smtClean="0">
                <a:latin typeface="Arial"/>
              </a:rPr>
            </a:br>
            <a:r>
              <a:rPr lang="en-US" sz="3600" b="1" dirty="0" smtClean="0">
                <a:latin typeface="Arial"/>
              </a:rPr>
              <a:t>Promote life quality  for the individuals you support.</a:t>
            </a:r>
            <a:endParaRPr lang="en-US" sz="3600" b="1" dirty="0">
              <a:latin typeface="Arial"/>
            </a:endParaRPr>
          </a:p>
        </p:txBody>
      </p:sp>
      <p:sp>
        <p:nvSpPr>
          <p:cNvPr id="3" name="Content Placeholder 2"/>
          <p:cNvSpPr>
            <a:spLocks noGrp="1"/>
          </p:cNvSpPr>
          <p:nvPr>
            <p:ph idx="1"/>
          </p:nvPr>
        </p:nvSpPr>
        <p:spPr>
          <a:xfrm>
            <a:off x="457200" y="2177076"/>
            <a:ext cx="8229600" cy="4420128"/>
          </a:xfrm>
        </p:spPr>
        <p:txBody>
          <a:bodyPr>
            <a:normAutofit fontScale="92500"/>
          </a:bodyPr>
          <a:lstStyle/>
          <a:p>
            <a:pPr lvl="0"/>
            <a:r>
              <a:rPr lang="en-US" dirty="0" smtClean="0"/>
              <a:t>Understand the importance of finding out the history, preferences, wishes, needs and abilities of the individuals you are supporting.</a:t>
            </a:r>
            <a:endParaRPr lang="en-GB" dirty="0" smtClean="0"/>
          </a:p>
          <a:p>
            <a:pPr lvl="0"/>
            <a:r>
              <a:rPr lang="en-US" dirty="0" smtClean="0"/>
              <a:t>Understand the need to make sure that everything you do is based around the individuals you are supporting.</a:t>
            </a:r>
            <a:endParaRPr lang="en-GB" dirty="0" smtClean="0"/>
          </a:p>
          <a:p>
            <a:pPr lvl="0"/>
            <a:r>
              <a:rPr lang="en-US" dirty="0" smtClean="0"/>
              <a:t>Understand the need to enable the individuals you support to control their own lives and make informed choices about the services they receive</a:t>
            </a:r>
            <a:endParaRPr lang="en-GB" dirty="0" smtClean="0"/>
          </a:p>
          <a:p>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17</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2A25793-EC47-7744-B1D1-CAAFF477A7E7}" type="slidenum">
              <a:rPr lang="en-US" smtClean="0"/>
              <a:pPr/>
              <a:t>18</a:t>
            </a:fld>
            <a:endParaRPr lang="en-US"/>
          </a:p>
        </p:txBody>
      </p:sp>
      <p:sp>
        <p:nvSpPr>
          <p:cNvPr id="5" name="Smiley Face 4"/>
          <p:cNvSpPr/>
          <p:nvPr/>
        </p:nvSpPr>
        <p:spPr>
          <a:xfrm>
            <a:off x="3752846" y="2287447"/>
            <a:ext cx="1488171" cy="1475091"/>
          </a:xfrm>
          <a:prstGeom prst="smileyFace">
            <a:avLst/>
          </a:prstGeom>
          <a:solidFill>
            <a:srgbClr val="FFFF00"/>
          </a:solidFill>
          <a:ln/>
        </p:spPr>
        <p:style>
          <a:lnRef idx="1">
            <a:schemeClr val="accent1"/>
          </a:lnRef>
          <a:fillRef idx="3">
            <a:schemeClr val="accent1"/>
          </a:fillRef>
          <a:effectRef idx="2">
            <a:schemeClr val="accent1"/>
          </a:effectRef>
          <a:fontRef idx="minor">
            <a:schemeClr val="lt1"/>
          </a:fontRef>
        </p:style>
      </p:sp>
      <p:sp>
        <p:nvSpPr>
          <p:cNvPr id="6" name="Dodecagon 5"/>
          <p:cNvSpPr/>
          <p:nvPr/>
        </p:nvSpPr>
        <p:spPr>
          <a:xfrm>
            <a:off x="6136290" y="1509066"/>
            <a:ext cx="1319970" cy="1162407"/>
          </a:xfrm>
          <a:prstGeom prst="dodecagon">
            <a:avLst/>
          </a:prstGeom>
          <a:solidFill>
            <a:srgbClr val="CCFFCC"/>
          </a:solidFill>
          <a:ln/>
        </p:spPr>
        <p:style>
          <a:lnRef idx="1">
            <a:schemeClr val="accent1"/>
          </a:lnRef>
          <a:fillRef idx="3">
            <a:schemeClr val="accent1"/>
          </a:fillRef>
          <a:effectRef idx="2">
            <a:schemeClr val="accent1"/>
          </a:effectRef>
          <a:fontRef idx="minor">
            <a:schemeClr val="lt1"/>
          </a:fontRef>
        </p:style>
      </p:sp>
      <p:sp>
        <p:nvSpPr>
          <p:cNvPr id="7" name="TextBox 6"/>
          <p:cNvSpPr txBox="1"/>
          <p:nvPr/>
        </p:nvSpPr>
        <p:spPr>
          <a:xfrm>
            <a:off x="6229647" y="1826316"/>
            <a:ext cx="1319969" cy="400110"/>
          </a:xfrm>
          <a:prstGeom prst="rect">
            <a:avLst/>
          </a:prstGeom>
          <a:noFill/>
        </p:spPr>
        <p:txBody>
          <a:bodyPr wrap="square" rtlCol="0">
            <a:spAutoFit/>
          </a:bodyPr>
          <a:lstStyle/>
          <a:p>
            <a:pPr algn="ctr"/>
            <a:r>
              <a:rPr lang="en-US" sz="2000" dirty="0" smtClean="0"/>
              <a:t>History</a:t>
            </a:r>
            <a:endParaRPr lang="en-US" sz="2000" dirty="0"/>
          </a:p>
        </p:txBody>
      </p:sp>
      <p:sp>
        <p:nvSpPr>
          <p:cNvPr id="8" name="Dodecagon 7"/>
          <p:cNvSpPr/>
          <p:nvPr/>
        </p:nvSpPr>
        <p:spPr>
          <a:xfrm>
            <a:off x="6348638" y="2945499"/>
            <a:ext cx="1319970" cy="1162407"/>
          </a:xfrm>
          <a:prstGeom prst="dodecagon">
            <a:avLst/>
          </a:prstGeom>
          <a:solidFill>
            <a:srgbClr val="CCFFCC"/>
          </a:solidFill>
          <a:ln/>
        </p:spPr>
        <p:style>
          <a:lnRef idx="1">
            <a:schemeClr val="accent1"/>
          </a:lnRef>
          <a:fillRef idx="3">
            <a:schemeClr val="accent1"/>
          </a:fillRef>
          <a:effectRef idx="2">
            <a:schemeClr val="accent1"/>
          </a:effectRef>
          <a:fontRef idx="minor">
            <a:schemeClr val="lt1"/>
          </a:fontRef>
        </p:style>
      </p:sp>
      <p:sp>
        <p:nvSpPr>
          <p:cNvPr id="9" name="TextBox 8"/>
          <p:cNvSpPr txBox="1"/>
          <p:nvPr/>
        </p:nvSpPr>
        <p:spPr>
          <a:xfrm>
            <a:off x="6348639" y="3273553"/>
            <a:ext cx="1319969" cy="400110"/>
          </a:xfrm>
          <a:prstGeom prst="rect">
            <a:avLst/>
          </a:prstGeom>
          <a:noFill/>
        </p:spPr>
        <p:txBody>
          <a:bodyPr wrap="square" rtlCol="0">
            <a:spAutoFit/>
          </a:bodyPr>
          <a:lstStyle/>
          <a:p>
            <a:pPr algn="ctr"/>
            <a:r>
              <a:rPr lang="en-US" sz="2000" dirty="0" smtClean="0"/>
              <a:t>Needs</a:t>
            </a:r>
            <a:endParaRPr lang="en-US" sz="2000" dirty="0"/>
          </a:p>
        </p:txBody>
      </p:sp>
      <p:sp>
        <p:nvSpPr>
          <p:cNvPr id="10" name="Dodecagon 9"/>
          <p:cNvSpPr/>
          <p:nvPr/>
        </p:nvSpPr>
        <p:spPr>
          <a:xfrm>
            <a:off x="5688653" y="4150923"/>
            <a:ext cx="1319970" cy="1162407"/>
          </a:xfrm>
          <a:prstGeom prst="dodecagon">
            <a:avLst/>
          </a:prstGeom>
          <a:solidFill>
            <a:srgbClr val="CCFFCC"/>
          </a:solidFill>
          <a:ln/>
        </p:spPr>
        <p:style>
          <a:lnRef idx="1">
            <a:schemeClr val="accent1"/>
          </a:lnRef>
          <a:fillRef idx="3">
            <a:schemeClr val="accent1"/>
          </a:fillRef>
          <a:effectRef idx="2">
            <a:schemeClr val="accent1"/>
          </a:effectRef>
          <a:fontRef idx="minor">
            <a:schemeClr val="lt1"/>
          </a:fontRef>
        </p:style>
      </p:sp>
      <p:sp>
        <p:nvSpPr>
          <p:cNvPr id="11" name="TextBox 10"/>
          <p:cNvSpPr txBox="1"/>
          <p:nvPr/>
        </p:nvSpPr>
        <p:spPr>
          <a:xfrm>
            <a:off x="5688654" y="4532072"/>
            <a:ext cx="1319969" cy="400110"/>
          </a:xfrm>
          <a:prstGeom prst="rect">
            <a:avLst/>
          </a:prstGeom>
          <a:noFill/>
        </p:spPr>
        <p:txBody>
          <a:bodyPr wrap="square" rtlCol="0">
            <a:spAutoFit/>
          </a:bodyPr>
          <a:lstStyle/>
          <a:p>
            <a:pPr algn="ctr"/>
            <a:r>
              <a:rPr lang="en-US" sz="2000" dirty="0" smtClean="0"/>
              <a:t>Wishes</a:t>
            </a:r>
            <a:endParaRPr lang="en-US" sz="2000" dirty="0"/>
          </a:p>
        </p:txBody>
      </p:sp>
      <p:sp>
        <p:nvSpPr>
          <p:cNvPr id="12" name="Dodecagon 11"/>
          <p:cNvSpPr/>
          <p:nvPr/>
        </p:nvSpPr>
        <p:spPr>
          <a:xfrm>
            <a:off x="4051125" y="4548707"/>
            <a:ext cx="1438874" cy="1179067"/>
          </a:xfrm>
          <a:prstGeom prst="dodecagon">
            <a:avLst/>
          </a:prstGeom>
          <a:solidFill>
            <a:srgbClr val="CCFFCC"/>
          </a:solidFill>
          <a:ln/>
        </p:spPr>
        <p:style>
          <a:lnRef idx="1">
            <a:schemeClr val="accent1"/>
          </a:lnRef>
          <a:fillRef idx="3">
            <a:schemeClr val="accent1"/>
          </a:fillRef>
          <a:effectRef idx="2">
            <a:schemeClr val="accent1"/>
          </a:effectRef>
          <a:fontRef idx="minor">
            <a:schemeClr val="lt1"/>
          </a:fontRef>
        </p:style>
      </p:sp>
      <p:sp>
        <p:nvSpPr>
          <p:cNvPr id="13" name="TextBox 12"/>
          <p:cNvSpPr txBox="1"/>
          <p:nvPr/>
        </p:nvSpPr>
        <p:spPr>
          <a:xfrm>
            <a:off x="4051125" y="4932182"/>
            <a:ext cx="1438874" cy="400110"/>
          </a:xfrm>
          <a:prstGeom prst="rect">
            <a:avLst/>
          </a:prstGeom>
          <a:noFill/>
        </p:spPr>
        <p:txBody>
          <a:bodyPr wrap="square" rtlCol="0">
            <a:spAutoFit/>
          </a:bodyPr>
          <a:lstStyle/>
          <a:p>
            <a:pPr algn="ctr"/>
            <a:r>
              <a:rPr lang="en-US" sz="2000" dirty="0" smtClean="0"/>
              <a:t>Preferences</a:t>
            </a:r>
            <a:endParaRPr lang="en-US" sz="2000" dirty="0"/>
          </a:p>
        </p:txBody>
      </p:sp>
      <p:sp>
        <p:nvSpPr>
          <p:cNvPr id="14" name="Dodecagon 13"/>
          <p:cNvSpPr/>
          <p:nvPr/>
        </p:nvSpPr>
        <p:spPr>
          <a:xfrm>
            <a:off x="2410278" y="4187400"/>
            <a:ext cx="1488933" cy="1162407"/>
          </a:xfrm>
          <a:prstGeom prst="dodecagon">
            <a:avLst/>
          </a:prstGeom>
          <a:solidFill>
            <a:srgbClr val="CCFFCC"/>
          </a:solidFill>
          <a:ln/>
        </p:spPr>
        <p:style>
          <a:lnRef idx="1">
            <a:schemeClr val="accent1"/>
          </a:lnRef>
          <a:fillRef idx="3">
            <a:schemeClr val="accent1"/>
          </a:fillRef>
          <a:effectRef idx="2">
            <a:schemeClr val="accent1"/>
          </a:effectRef>
          <a:fontRef idx="minor">
            <a:schemeClr val="lt1"/>
          </a:fontRef>
        </p:style>
      </p:sp>
      <p:sp>
        <p:nvSpPr>
          <p:cNvPr id="15" name="TextBox 14"/>
          <p:cNvSpPr txBox="1"/>
          <p:nvPr/>
        </p:nvSpPr>
        <p:spPr>
          <a:xfrm>
            <a:off x="2440188" y="4548707"/>
            <a:ext cx="1459024" cy="400110"/>
          </a:xfrm>
          <a:prstGeom prst="rect">
            <a:avLst/>
          </a:prstGeom>
          <a:noFill/>
        </p:spPr>
        <p:txBody>
          <a:bodyPr wrap="square" rtlCol="0">
            <a:spAutoFit/>
          </a:bodyPr>
          <a:lstStyle/>
          <a:p>
            <a:pPr algn="ctr"/>
            <a:r>
              <a:rPr lang="en-US" sz="2000" dirty="0" smtClean="0"/>
              <a:t>background</a:t>
            </a:r>
            <a:endParaRPr lang="en-US" sz="2000" dirty="0"/>
          </a:p>
        </p:txBody>
      </p:sp>
      <p:sp>
        <p:nvSpPr>
          <p:cNvPr id="16" name="Dodecagon 15"/>
          <p:cNvSpPr/>
          <p:nvPr/>
        </p:nvSpPr>
        <p:spPr>
          <a:xfrm>
            <a:off x="1411870" y="3040919"/>
            <a:ext cx="1319970" cy="1162407"/>
          </a:xfrm>
          <a:prstGeom prst="dodecagon">
            <a:avLst/>
          </a:prstGeom>
          <a:solidFill>
            <a:srgbClr val="CCFFCC"/>
          </a:solidFill>
          <a:ln/>
        </p:spPr>
        <p:style>
          <a:lnRef idx="1">
            <a:schemeClr val="accent1"/>
          </a:lnRef>
          <a:fillRef idx="3">
            <a:schemeClr val="accent1"/>
          </a:fillRef>
          <a:effectRef idx="2">
            <a:schemeClr val="accent1"/>
          </a:effectRef>
          <a:fontRef idx="minor">
            <a:schemeClr val="lt1"/>
          </a:fontRef>
        </p:style>
      </p:sp>
      <p:sp>
        <p:nvSpPr>
          <p:cNvPr id="17" name="TextBox 16"/>
          <p:cNvSpPr txBox="1"/>
          <p:nvPr/>
        </p:nvSpPr>
        <p:spPr>
          <a:xfrm>
            <a:off x="1411870" y="3402605"/>
            <a:ext cx="1319969" cy="400110"/>
          </a:xfrm>
          <a:prstGeom prst="rect">
            <a:avLst/>
          </a:prstGeom>
          <a:noFill/>
        </p:spPr>
        <p:txBody>
          <a:bodyPr wrap="square" rtlCol="0">
            <a:spAutoFit/>
          </a:bodyPr>
          <a:lstStyle/>
          <a:p>
            <a:pPr algn="ctr"/>
            <a:r>
              <a:rPr lang="en-US" sz="2000" dirty="0" smtClean="0"/>
              <a:t>Abilities</a:t>
            </a:r>
            <a:endParaRPr lang="en-US" sz="2000" dirty="0"/>
          </a:p>
        </p:txBody>
      </p:sp>
      <p:sp>
        <p:nvSpPr>
          <p:cNvPr id="18" name="Dodecagon 17"/>
          <p:cNvSpPr/>
          <p:nvPr/>
        </p:nvSpPr>
        <p:spPr>
          <a:xfrm>
            <a:off x="1411871" y="1412780"/>
            <a:ext cx="1319970" cy="1201588"/>
          </a:xfrm>
          <a:prstGeom prst="dodecagon">
            <a:avLst/>
          </a:prstGeom>
          <a:solidFill>
            <a:srgbClr val="CCFFCC"/>
          </a:solidFill>
          <a:ln/>
        </p:spPr>
        <p:style>
          <a:lnRef idx="1">
            <a:schemeClr val="accent1"/>
          </a:lnRef>
          <a:fillRef idx="3">
            <a:schemeClr val="accent1"/>
          </a:fillRef>
          <a:effectRef idx="2">
            <a:schemeClr val="accent1"/>
          </a:effectRef>
          <a:fontRef idx="minor">
            <a:schemeClr val="lt1"/>
          </a:fontRef>
        </p:style>
      </p:sp>
      <p:sp>
        <p:nvSpPr>
          <p:cNvPr id="19" name="TextBox 18"/>
          <p:cNvSpPr txBox="1"/>
          <p:nvPr/>
        </p:nvSpPr>
        <p:spPr>
          <a:xfrm>
            <a:off x="1411871" y="1602032"/>
            <a:ext cx="1319969" cy="707886"/>
          </a:xfrm>
          <a:prstGeom prst="rect">
            <a:avLst/>
          </a:prstGeom>
          <a:noFill/>
        </p:spPr>
        <p:txBody>
          <a:bodyPr wrap="square" rtlCol="0">
            <a:spAutoFit/>
          </a:bodyPr>
          <a:lstStyle/>
          <a:p>
            <a:pPr algn="ctr"/>
            <a:r>
              <a:rPr lang="en-US" sz="2000" dirty="0" smtClean="0"/>
              <a:t>Health needs</a:t>
            </a:r>
            <a:endParaRPr lang="en-US" sz="2000" dirty="0"/>
          </a:p>
        </p:txBody>
      </p:sp>
      <p:sp>
        <p:nvSpPr>
          <p:cNvPr id="20" name="Dodecagon 19"/>
          <p:cNvSpPr/>
          <p:nvPr/>
        </p:nvSpPr>
        <p:spPr>
          <a:xfrm>
            <a:off x="2774928" y="439625"/>
            <a:ext cx="1396110" cy="1162407"/>
          </a:xfrm>
          <a:prstGeom prst="dodecagon">
            <a:avLst/>
          </a:prstGeom>
          <a:solidFill>
            <a:srgbClr val="CCFFCC"/>
          </a:solidFill>
          <a:ln/>
        </p:spPr>
        <p:style>
          <a:lnRef idx="1">
            <a:schemeClr val="accent1"/>
          </a:lnRef>
          <a:fillRef idx="3">
            <a:schemeClr val="accent1"/>
          </a:fillRef>
          <a:effectRef idx="2">
            <a:schemeClr val="accent1"/>
          </a:effectRef>
          <a:fontRef idx="minor">
            <a:schemeClr val="lt1"/>
          </a:fontRef>
        </p:style>
      </p:sp>
      <p:sp>
        <p:nvSpPr>
          <p:cNvPr id="21" name="TextBox 20"/>
          <p:cNvSpPr txBox="1"/>
          <p:nvPr/>
        </p:nvSpPr>
        <p:spPr>
          <a:xfrm>
            <a:off x="2731841" y="704894"/>
            <a:ext cx="1463099" cy="707886"/>
          </a:xfrm>
          <a:prstGeom prst="rect">
            <a:avLst/>
          </a:prstGeom>
          <a:noFill/>
        </p:spPr>
        <p:txBody>
          <a:bodyPr wrap="square" rtlCol="0">
            <a:spAutoFit/>
          </a:bodyPr>
          <a:lstStyle/>
          <a:p>
            <a:pPr algn="ctr"/>
            <a:r>
              <a:rPr lang="en-US" sz="2000" dirty="0" smtClean="0"/>
              <a:t>Educational needs</a:t>
            </a:r>
            <a:endParaRPr lang="en-US" sz="2000" dirty="0"/>
          </a:p>
        </p:txBody>
      </p:sp>
      <p:sp>
        <p:nvSpPr>
          <p:cNvPr id="22" name="Dodecagon 21"/>
          <p:cNvSpPr/>
          <p:nvPr/>
        </p:nvSpPr>
        <p:spPr>
          <a:xfrm>
            <a:off x="4909676" y="439625"/>
            <a:ext cx="1496105" cy="1162405"/>
          </a:xfrm>
          <a:prstGeom prst="dodecagon">
            <a:avLst/>
          </a:prstGeom>
          <a:solidFill>
            <a:srgbClr val="CCFFCC"/>
          </a:solidFill>
          <a:ln/>
        </p:spPr>
        <p:style>
          <a:lnRef idx="1">
            <a:schemeClr val="accent1"/>
          </a:lnRef>
          <a:fillRef idx="3">
            <a:schemeClr val="accent1"/>
          </a:fillRef>
          <a:effectRef idx="2">
            <a:schemeClr val="accent1"/>
          </a:effectRef>
          <a:fontRef idx="minor">
            <a:schemeClr val="lt1"/>
          </a:fontRef>
        </p:style>
      </p:sp>
      <p:sp>
        <p:nvSpPr>
          <p:cNvPr id="23" name="TextBox 22"/>
          <p:cNvSpPr txBox="1"/>
          <p:nvPr/>
        </p:nvSpPr>
        <p:spPr>
          <a:xfrm>
            <a:off x="4909677" y="840362"/>
            <a:ext cx="1496105" cy="400110"/>
          </a:xfrm>
          <a:prstGeom prst="rect">
            <a:avLst/>
          </a:prstGeom>
          <a:noFill/>
        </p:spPr>
        <p:txBody>
          <a:bodyPr wrap="square" rtlCol="0">
            <a:spAutoFit/>
          </a:bodyPr>
          <a:lstStyle/>
          <a:p>
            <a:pPr algn="ctr"/>
            <a:r>
              <a:rPr lang="en-US" sz="2000" dirty="0" smtClean="0"/>
              <a:t>Employment</a:t>
            </a:r>
            <a:endParaRPr lang="en-US" sz="2000" dirty="0"/>
          </a:p>
        </p:txBody>
      </p:sp>
      <p:sp>
        <p:nvSpPr>
          <p:cNvPr id="25" name="Down Arrow 24"/>
          <p:cNvSpPr/>
          <p:nvPr/>
        </p:nvSpPr>
        <p:spPr>
          <a:xfrm rot="2127970">
            <a:off x="4661275" y="1517304"/>
            <a:ext cx="580322" cy="68809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Down Arrow 25"/>
          <p:cNvSpPr/>
          <p:nvPr/>
        </p:nvSpPr>
        <p:spPr>
          <a:xfrm rot="4057471">
            <a:off x="5379455" y="2212565"/>
            <a:ext cx="580322" cy="68809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Down Arrow 26"/>
          <p:cNvSpPr/>
          <p:nvPr/>
        </p:nvSpPr>
        <p:spPr>
          <a:xfrm rot="6590550">
            <a:off x="5519332" y="2991170"/>
            <a:ext cx="580322" cy="68809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Down Arrow 27"/>
          <p:cNvSpPr/>
          <p:nvPr/>
        </p:nvSpPr>
        <p:spPr>
          <a:xfrm rot="8166103">
            <a:off x="5199838" y="3578665"/>
            <a:ext cx="580322" cy="68809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Down Arrow 28"/>
          <p:cNvSpPr/>
          <p:nvPr/>
        </p:nvSpPr>
        <p:spPr>
          <a:xfrm rot="10321741">
            <a:off x="4326208" y="3823703"/>
            <a:ext cx="580322" cy="68809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Down Arrow 29"/>
          <p:cNvSpPr/>
          <p:nvPr/>
        </p:nvSpPr>
        <p:spPr>
          <a:xfrm rot="13092067">
            <a:off x="3440089" y="3577956"/>
            <a:ext cx="580322" cy="68809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Down Arrow 30"/>
          <p:cNvSpPr/>
          <p:nvPr/>
        </p:nvSpPr>
        <p:spPr>
          <a:xfrm rot="15139841">
            <a:off x="2857566" y="3077772"/>
            <a:ext cx="580322" cy="68809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Down Arrow 31"/>
          <p:cNvSpPr/>
          <p:nvPr/>
        </p:nvSpPr>
        <p:spPr>
          <a:xfrm rot="17968287">
            <a:off x="2883962" y="2274992"/>
            <a:ext cx="580322" cy="68809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Down Arrow 32"/>
          <p:cNvSpPr/>
          <p:nvPr/>
        </p:nvSpPr>
        <p:spPr>
          <a:xfrm rot="19856532">
            <a:off x="3565491" y="1606691"/>
            <a:ext cx="580322" cy="68809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2A25793-EC47-7744-B1D1-CAAFF477A7E7}" type="slidenum">
              <a:rPr lang="en-US" smtClean="0"/>
              <a:pPr/>
              <a:t>19</a:t>
            </a:fld>
            <a:endParaRPr lang="en-US"/>
          </a:p>
        </p:txBody>
      </p:sp>
      <p:pic>
        <p:nvPicPr>
          <p:cNvPr id="6" name="Picture 5"/>
          <p:cNvPicPr/>
          <p:nvPr/>
        </p:nvPicPr>
        <p:blipFill>
          <a:blip r:embed="rId2">
            <a:extLst>
              <a:ext uri="{28A0092B-C50C-407E-A947-70E740481C1C}">
                <a14:useLocalDpi xmlns:a14="http://schemas.microsoft.com/office/drawing/2010/main" val="0"/>
              </a:ext>
            </a:extLst>
          </a:blip>
          <a:srcRect/>
          <a:stretch>
            <a:fillRect/>
          </a:stretch>
        </p:blipFill>
        <p:spPr bwMode="auto">
          <a:xfrm>
            <a:off x="2079942" y="143223"/>
            <a:ext cx="5496567" cy="6714777"/>
          </a:xfrm>
          <a:prstGeom prst="rect">
            <a:avLst/>
          </a:prstGeom>
          <a:noFill/>
          <a:ln>
            <a:noFill/>
          </a:ln>
        </p:spPr>
      </p:pic>
      <p:sp>
        <p:nvSpPr>
          <p:cNvPr id="7" name="Text Box 2"/>
          <p:cNvSpPr txBox="1">
            <a:spLocks/>
          </p:cNvSpPr>
          <p:nvPr/>
        </p:nvSpPr>
        <p:spPr>
          <a:xfrm>
            <a:off x="4119773" y="147329"/>
            <a:ext cx="1371600" cy="8572500"/>
          </a:xfrm>
          <a:prstGeom prst="rect">
            <a:avLst/>
          </a:prstGeom>
          <a:noFill/>
          <a:ln>
            <a:noFill/>
          </a:ln>
          <a:effectLst/>
          <a:extLst>
            <a:ext uri="{FAA26D3D-D897-4be2-8F04-BA451C77F1D7}">
              <ma14:placeholderFlag xmlns:ma14="http://schemas.microsoft.com/office/mac/drawingml/2011/main"/>
            </a:ex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1000"/>
              </a:spcAft>
            </a:pPr>
            <a:r>
              <a:rPr lang="en-GB" sz="1200" b="1" dirty="0">
                <a:effectLst/>
                <a:latin typeface="Arial"/>
                <a:ea typeface="ＭＳ 明朝"/>
                <a:cs typeface="Times New Roman"/>
              </a:rPr>
              <a:t>Not having any choices</a:t>
            </a:r>
            <a:endParaRPr lang="en-GB" sz="1200" dirty="0">
              <a:effectLst/>
              <a:ea typeface="ＭＳ 明朝"/>
              <a:cs typeface="Times New Roman"/>
            </a:endParaRPr>
          </a:p>
          <a:p>
            <a:pPr>
              <a:spcAft>
                <a:spcPts val="1000"/>
              </a:spcAft>
            </a:pPr>
            <a:r>
              <a:rPr lang="en-GB" sz="1200" b="1" dirty="0">
                <a:effectLst/>
                <a:latin typeface="Arial"/>
                <a:ea typeface="ＭＳ 明朝"/>
                <a:cs typeface="Times New Roman"/>
              </a:rPr>
              <a:t> </a:t>
            </a:r>
            <a:endParaRPr lang="en-GB" sz="1200" dirty="0">
              <a:effectLst/>
              <a:ea typeface="ＭＳ 明朝"/>
              <a:cs typeface="Times New Roman"/>
            </a:endParaRPr>
          </a:p>
          <a:p>
            <a:pPr>
              <a:spcAft>
                <a:spcPts val="1000"/>
              </a:spcAft>
            </a:pPr>
            <a:r>
              <a:rPr lang="en-GB" sz="1200" b="1" dirty="0">
                <a:effectLst/>
                <a:latin typeface="Arial"/>
                <a:ea typeface="ＭＳ 明朝"/>
                <a:cs typeface="Times New Roman"/>
              </a:rPr>
              <a:t> </a:t>
            </a:r>
            <a:r>
              <a:rPr lang="en-GB" sz="1200" b="1" dirty="0" smtClean="0">
                <a:effectLst/>
                <a:latin typeface="Arial"/>
                <a:ea typeface="ＭＳ 明朝"/>
                <a:cs typeface="Times New Roman"/>
              </a:rPr>
              <a:t>Poor </a:t>
            </a:r>
            <a:r>
              <a:rPr lang="en-GB" sz="1200" b="1" dirty="0">
                <a:effectLst/>
                <a:latin typeface="Arial"/>
                <a:ea typeface="ＭＳ 明朝"/>
                <a:cs typeface="Times New Roman"/>
              </a:rPr>
              <a:t>self image</a:t>
            </a:r>
            <a:endParaRPr lang="en-GB" sz="1200" dirty="0">
              <a:effectLst/>
              <a:ea typeface="ＭＳ 明朝"/>
              <a:cs typeface="Times New Roman"/>
            </a:endParaRPr>
          </a:p>
          <a:p>
            <a:pPr algn="ctr">
              <a:spcAft>
                <a:spcPts val="1000"/>
              </a:spcAft>
            </a:pPr>
            <a:r>
              <a:rPr lang="en-GB" sz="1200" b="1" dirty="0">
                <a:effectLst/>
                <a:latin typeface="Arial"/>
                <a:ea typeface="ＭＳ 明朝"/>
                <a:cs typeface="Times New Roman"/>
              </a:rPr>
              <a:t> </a:t>
            </a:r>
            <a:endParaRPr lang="en-GB" sz="1200" dirty="0">
              <a:effectLst/>
              <a:ea typeface="ＭＳ 明朝"/>
              <a:cs typeface="Times New Roman"/>
            </a:endParaRPr>
          </a:p>
          <a:p>
            <a:pPr algn="ctr">
              <a:spcAft>
                <a:spcPts val="1000"/>
              </a:spcAft>
            </a:pPr>
            <a:r>
              <a:rPr lang="en-GB" sz="1200" b="1" dirty="0">
                <a:effectLst/>
                <a:latin typeface="Arial"/>
                <a:ea typeface="ＭＳ 明朝"/>
                <a:cs typeface="Times New Roman"/>
              </a:rPr>
              <a:t> </a:t>
            </a:r>
            <a:r>
              <a:rPr lang="en-GB" sz="1200" b="1" dirty="0" smtClean="0">
                <a:effectLst/>
                <a:latin typeface="Arial"/>
                <a:ea typeface="ＭＳ 明朝"/>
                <a:cs typeface="Times New Roman"/>
              </a:rPr>
              <a:t>Low </a:t>
            </a:r>
            <a:r>
              <a:rPr lang="en-GB" sz="1200" b="1" dirty="0">
                <a:effectLst/>
                <a:latin typeface="Arial"/>
                <a:ea typeface="ＭＳ 明朝"/>
                <a:cs typeface="Times New Roman"/>
              </a:rPr>
              <a:t>self esteem</a:t>
            </a:r>
            <a:endParaRPr lang="en-GB" sz="1200" dirty="0">
              <a:effectLst/>
              <a:ea typeface="ＭＳ 明朝"/>
              <a:cs typeface="Times New Roman"/>
            </a:endParaRPr>
          </a:p>
          <a:p>
            <a:pPr algn="ctr">
              <a:spcAft>
                <a:spcPts val="1000"/>
              </a:spcAft>
            </a:pPr>
            <a:r>
              <a:rPr lang="en-GB" sz="1200" b="1" dirty="0">
                <a:effectLst/>
                <a:latin typeface="Arial"/>
                <a:ea typeface="ＭＳ 明朝"/>
                <a:cs typeface="Times New Roman"/>
              </a:rPr>
              <a:t> </a:t>
            </a:r>
            <a:endParaRPr lang="en-GB" sz="1200" dirty="0">
              <a:effectLst/>
              <a:ea typeface="ＭＳ 明朝"/>
              <a:cs typeface="Times New Roman"/>
            </a:endParaRPr>
          </a:p>
          <a:p>
            <a:pPr algn="ctr">
              <a:spcAft>
                <a:spcPts val="1000"/>
              </a:spcAft>
            </a:pPr>
            <a:r>
              <a:rPr lang="en-GB" sz="1200" b="1" dirty="0">
                <a:effectLst/>
                <a:latin typeface="Arial"/>
                <a:ea typeface="ＭＳ 明朝"/>
                <a:cs typeface="Times New Roman"/>
              </a:rPr>
              <a:t>Lack in confidence</a:t>
            </a:r>
            <a:endParaRPr lang="en-GB" sz="1200" dirty="0">
              <a:effectLst/>
              <a:ea typeface="ＭＳ 明朝"/>
              <a:cs typeface="Times New Roman"/>
            </a:endParaRPr>
          </a:p>
          <a:p>
            <a:pPr algn="ctr">
              <a:spcAft>
                <a:spcPts val="1000"/>
              </a:spcAft>
            </a:pPr>
            <a:r>
              <a:rPr lang="en-GB" sz="1200" b="1" dirty="0">
                <a:effectLst/>
                <a:latin typeface="Arial"/>
                <a:ea typeface="ＭＳ 明朝"/>
                <a:cs typeface="Times New Roman"/>
              </a:rPr>
              <a:t> </a:t>
            </a:r>
            <a:endParaRPr lang="en-GB" sz="1200" dirty="0">
              <a:effectLst/>
              <a:ea typeface="ＭＳ 明朝"/>
              <a:cs typeface="Times New Roman"/>
            </a:endParaRPr>
          </a:p>
          <a:p>
            <a:pPr algn="ctr">
              <a:spcAft>
                <a:spcPts val="1000"/>
              </a:spcAft>
            </a:pPr>
            <a:r>
              <a:rPr lang="en-GB" sz="1200" b="1" dirty="0">
                <a:effectLst/>
                <a:latin typeface="Arial"/>
                <a:ea typeface="ＭＳ 明朝"/>
                <a:cs typeface="Times New Roman"/>
              </a:rPr>
              <a:t>Unable to make </a:t>
            </a:r>
            <a:r>
              <a:rPr lang="en-GB" sz="1200" b="1" dirty="0" smtClean="0">
                <a:effectLst/>
                <a:latin typeface="Arial"/>
                <a:ea typeface="ＭＳ 明朝"/>
                <a:cs typeface="Times New Roman"/>
              </a:rPr>
              <a:t>choices</a:t>
            </a:r>
          </a:p>
          <a:p>
            <a:pPr algn="ctr">
              <a:spcAft>
                <a:spcPts val="1000"/>
              </a:spcAft>
            </a:pPr>
            <a:endParaRPr lang="en-GB" sz="1200" dirty="0">
              <a:effectLst/>
              <a:ea typeface="ＭＳ 明朝"/>
              <a:cs typeface="Times New Roman"/>
            </a:endParaRPr>
          </a:p>
          <a:p>
            <a:pPr algn="ctr">
              <a:spcAft>
                <a:spcPts val="1000"/>
              </a:spcAft>
            </a:pPr>
            <a:r>
              <a:rPr lang="en-GB" sz="1200" b="1" dirty="0" smtClean="0">
                <a:effectLst/>
                <a:latin typeface="Arial"/>
                <a:ea typeface="ＭＳ 明朝"/>
                <a:cs typeface="Times New Roman"/>
              </a:rPr>
              <a:t>Poorer self –image</a:t>
            </a:r>
            <a:endParaRPr lang="en-GB" sz="1200" dirty="0">
              <a:effectLst/>
              <a:ea typeface="ＭＳ 明朝"/>
              <a:cs typeface="Times New Roman"/>
            </a:endParaRPr>
          </a:p>
          <a:p>
            <a:pPr algn="ctr">
              <a:spcAft>
                <a:spcPts val="1000"/>
              </a:spcAft>
            </a:pPr>
            <a:r>
              <a:rPr lang="en-GB" sz="1200" b="1" dirty="0" smtClean="0">
                <a:effectLst/>
                <a:latin typeface="Arial"/>
                <a:ea typeface="ＭＳ 明朝"/>
                <a:cs typeface="Times New Roman"/>
              </a:rPr>
              <a:t>Lower </a:t>
            </a:r>
            <a:r>
              <a:rPr lang="en-GB" sz="1200" b="1" dirty="0">
                <a:effectLst/>
                <a:latin typeface="Arial"/>
                <a:ea typeface="ＭＳ 明朝"/>
                <a:cs typeface="Times New Roman"/>
              </a:rPr>
              <a:t>self esteem</a:t>
            </a:r>
            <a:endParaRPr lang="en-GB" sz="1200" dirty="0">
              <a:effectLst/>
              <a:ea typeface="ＭＳ 明朝"/>
              <a:cs typeface="Times New Roman"/>
            </a:endParaRPr>
          </a:p>
          <a:p>
            <a:pPr algn="ctr">
              <a:spcAft>
                <a:spcPts val="1000"/>
              </a:spcAft>
            </a:pPr>
            <a:r>
              <a:rPr lang="en-GB" sz="1200" b="1" dirty="0">
                <a:effectLst/>
                <a:latin typeface="Arial"/>
                <a:ea typeface="ＭＳ 明朝"/>
                <a:cs typeface="Times New Roman"/>
              </a:rPr>
              <a:t> </a:t>
            </a:r>
            <a:endParaRPr lang="en-GB" sz="1200" dirty="0">
              <a:effectLst/>
              <a:ea typeface="ＭＳ 明朝"/>
              <a:cs typeface="Times New Roman"/>
            </a:endParaRPr>
          </a:p>
          <a:p>
            <a:pPr algn="ctr">
              <a:spcAft>
                <a:spcPts val="1000"/>
              </a:spcAft>
            </a:pPr>
            <a:r>
              <a:rPr lang="en-GB" sz="1200" b="1" dirty="0" smtClean="0">
                <a:effectLst/>
                <a:latin typeface="Arial"/>
                <a:ea typeface="ＭＳ 明朝"/>
                <a:cs typeface="Times New Roman"/>
              </a:rPr>
              <a:t>No </a:t>
            </a:r>
            <a:r>
              <a:rPr lang="en-GB" sz="1200" b="1" dirty="0">
                <a:effectLst/>
                <a:latin typeface="Arial"/>
                <a:ea typeface="ＭＳ 明朝"/>
                <a:cs typeface="Times New Roman"/>
              </a:rPr>
              <a:t>confidence</a:t>
            </a:r>
            <a:endParaRPr lang="en-GB" sz="1200" dirty="0">
              <a:effectLst/>
              <a:ea typeface="ＭＳ 明朝"/>
              <a:cs typeface="Times New Roman"/>
            </a:endParaRPr>
          </a:p>
          <a:p>
            <a:pPr algn="ctr">
              <a:spcAft>
                <a:spcPts val="1000"/>
              </a:spcAft>
            </a:pPr>
            <a:r>
              <a:rPr lang="en-GB" sz="1200" b="1" dirty="0">
                <a:effectLst/>
                <a:latin typeface="Arial"/>
                <a:ea typeface="ＭＳ 明朝"/>
                <a:cs typeface="Times New Roman"/>
              </a:rPr>
              <a:t> </a:t>
            </a:r>
            <a:endParaRPr lang="en-GB" sz="1200" dirty="0">
              <a:effectLst/>
              <a:ea typeface="ＭＳ 明朝"/>
              <a:cs typeface="Times New Roman"/>
            </a:endParaRPr>
          </a:p>
          <a:p>
            <a:pPr algn="ctr">
              <a:spcAft>
                <a:spcPts val="1000"/>
              </a:spcAft>
            </a:pPr>
            <a:r>
              <a:rPr lang="en-GB" sz="1200" b="1" dirty="0">
                <a:effectLst/>
                <a:latin typeface="Arial"/>
                <a:ea typeface="ＭＳ 明朝"/>
                <a:cs typeface="Times New Roman"/>
              </a:rPr>
              <a:t>Cannot make any choices takes a passive role</a:t>
            </a:r>
            <a:endParaRPr lang="en-GB" sz="1200" dirty="0">
              <a:effectLst/>
              <a:ea typeface="ＭＳ 明朝"/>
              <a:cs typeface="Times New Roman"/>
            </a:endParaRPr>
          </a:p>
          <a:p>
            <a:pPr algn="ctr">
              <a:spcAft>
                <a:spcPts val="1000"/>
              </a:spcAft>
            </a:pPr>
            <a:r>
              <a:rPr lang="en-GB" sz="1200" b="1" dirty="0">
                <a:effectLst/>
                <a:latin typeface="Arial"/>
                <a:ea typeface="ＭＳ 明朝"/>
                <a:cs typeface="Times New Roman"/>
              </a:rPr>
              <a:t>Disempowered</a:t>
            </a:r>
            <a:endParaRPr lang="en-GB" sz="1200" dirty="0">
              <a:effectLst/>
              <a:ea typeface="ＭＳ 明朝"/>
              <a:cs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Duty of Care</a:t>
            </a:r>
            <a:endParaRPr lang="en-US" b="1" dirty="0"/>
          </a:p>
        </p:txBody>
      </p:sp>
      <p:sp>
        <p:nvSpPr>
          <p:cNvPr id="3" name="Content Placeholder 2"/>
          <p:cNvSpPr>
            <a:spLocks noGrp="1"/>
          </p:cNvSpPr>
          <p:nvPr>
            <p:ph idx="1"/>
          </p:nvPr>
        </p:nvSpPr>
        <p:spPr/>
        <p:txBody>
          <a:bodyPr/>
          <a:lstStyle/>
          <a:p>
            <a:pPr marL="0" indent="0" algn="ctr">
              <a:buNone/>
            </a:pPr>
            <a:r>
              <a:rPr lang="en-GB" sz="4400" dirty="0"/>
              <a:t> </a:t>
            </a:r>
            <a:r>
              <a:rPr lang="en-GB" sz="4400" dirty="0" smtClean="0"/>
              <a:t>You have a duty to </a:t>
            </a:r>
            <a:r>
              <a:rPr lang="en-GB" sz="4400" dirty="0"/>
              <a:t>ensure that the individual you are supporting does not put themselves in danger, others in danger or you in danger</a:t>
            </a:r>
            <a:r>
              <a:rPr lang="en-GB" dirty="0"/>
              <a:t>. </a:t>
            </a:r>
          </a:p>
          <a:p>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20</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Assessment</a:t>
            </a:r>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21</a:t>
            </a:fld>
            <a:endParaRPr lang="en-US"/>
          </a:p>
        </p:txBody>
      </p:sp>
      <p:sp>
        <p:nvSpPr>
          <p:cNvPr id="31746" name="Block Arc 7"/>
          <p:cNvSpPr>
            <a:spLocks/>
          </p:cNvSpPr>
          <p:nvPr/>
        </p:nvSpPr>
        <p:spPr bwMode="auto">
          <a:xfrm rot="10800000">
            <a:off x="5760973" y="4726271"/>
            <a:ext cx="1257300" cy="1143000"/>
          </a:xfrm>
          <a:custGeom>
            <a:avLst/>
            <a:gdLst>
              <a:gd name="T0" fmla="*/ 0 w 1257300"/>
              <a:gd name="T1" fmla="*/ 571500 h 1143000"/>
              <a:gd name="T2" fmla="*/ 628650 w 1257300"/>
              <a:gd name="T3" fmla="*/ 0 h 1143000"/>
              <a:gd name="T4" fmla="*/ 1257300 w 1257300"/>
              <a:gd name="T5" fmla="*/ 571500 h 1143000"/>
              <a:gd name="T6" fmla="*/ 971550 w 1257300"/>
              <a:gd name="T7" fmla="*/ 571500 h 1143000"/>
              <a:gd name="T8" fmla="*/ 628650 w 1257300"/>
              <a:gd name="T9" fmla="*/ 285750 h 1143000"/>
              <a:gd name="T10" fmla="*/ 285750 w 1257300"/>
              <a:gd name="T11" fmla="*/ 571500 h 1143000"/>
              <a:gd name="T12" fmla="*/ 0 w 1257300"/>
              <a:gd name="T13" fmla="*/ 571500 h 11430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57300" h="1143000">
                <a:moveTo>
                  <a:pt x="0" y="571500"/>
                </a:moveTo>
                <a:cubicBezTo>
                  <a:pt x="0" y="255869"/>
                  <a:pt x="281456" y="0"/>
                  <a:pt x="628650" y="0"/>
                </a:cubicBezTo>
                <a:cubicBezTo>
                  <a:pt x="975844" y="0"/>
                  <a:pt x="1257300" y="255869"/>
                  <a:pt x="1257300" y="571500"/>
                </a:cubicBezTo>
                <a:lnTo>
                  <a:pt x="971550" y="571500"/>
                </a:lnTo>
                <a:cubicBezTo>
                  <a:pt x="971550" y="413685"/>
                  <a:pt x="818028" y="285750"/>
                  <a:pt x="628650" y="285750"/>
                </a:cubicBezTo>
                <a:cubicBezTo>
                  <a:pt x="439272" y="285750"/>
                  <a:pt x="285750" y="413685"/>
                  <a:pt x="285750" y="571500"/>
                </a:cubicBezTo>
                <a:lnTo>
                  <a:pt x="0" y="571500"/>
                </a:lnTo>
                <a:close/>
              </a:path>
            </a:pathLst>
          </a:custGeom>
          <a:gradFill rotWithShape="1">
            <a:gsLst>
              <a:gs pos="0">
                <a:srgbClr val="A7BFDE"/>
              </a:gs>
              <a:gs pos="100000">
                <a:srgbClr val="4F81BD"/>
              </a:gs>
            </a:gsLst>
            <a:lin ang="5400000"/>
          </a:gradFill>
          <a:ln w="9525">
            <a:solidFill>
              <a:srgbClr val="4579B8"/>
            </a:solidFill>
            <a:round/>
            <a:headEnd/>
            <a:tailEnd/>
          </a:ln>
          <a:effectLst>
            <a:outerShdw blurRad="40000"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endParaRPr lang="en-US"/>
          </a:p>
        </p:txBody>
      </p:sp>
      <p:sp>
        <p:nvSpPr>
          <p:cNvPr id="31747" name="Block Arc 8"/>
          <p:cNvSpPr>
            <a:spLocks/>
          </p:cNvSpPr>
          <p:nvPr/>
        </p:nvSpPr>
        <p:spPr bwMode="auto">
          <a:xfrm rot="10800000">
            <a:off x="2217673" y="4726271"/>
            <a:ext cx="1257300" cy="1143000"/>
          </a:xfrm>
          <a:custGeom>
            <a:avLst/>
            <a:gdLst>
              <a:gd name="T0" fmla="*/ 0 w 1257300"/>
              <a:gd name="T1" fmla="*/ 571500 h 1143000"/>
              <a:gd name="T2" fmla="*/ 628650 w 1257300"/>
              <a:gd name="T3" fmla="*/ 0 h 1143000"/>
              <a:gd name="T4" fmla="*/ 1257300 w 1257300"/>
              <a:gd name="T5" fmla="*/ 571500 h 1143000"/>
              <a:gd name="T6" fmla="*/ 971550 w 1257300"/>
              <a:gd name="T7" fmla="*/ 571500 h 1143000"/>
              <a:gd name="T8" fmla="*/ 628650 w 1257300"/>
              <a:gd name="T9" fmla="*/ 285750 h 1143000"/>
              <a:gd name="T10" fmla="*/ 285750 w 1257300"/>
              <a:gd name="T11" fmla="*/ 571500 h 1143000"/>
              <a:gd name="T12" fmla="*/ 0 w 1257300"/>
              <a:gd name="T13" fmla="*/ 571500 h 11430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57300" h="1143000">
                <a:moveTo>
                  <a:pt x="0" y="571500"/>
                </a:moveTo>
                <a:cubicBezTo>
                  <a:pt x="0" y="255869"/>
                  <a:pt x="281456" y="0"/>
                  <a:pt x="628650" y="0"/>
                </a:cubicBezTo>
                <a:cubicBezTo>
                  <a:pt x="975844" y="0"/>
                  <a:pt x="1257300" y="255869"/>
                  <a:pt x="1257300" y="571500"/>
                </a:cubicBezTo>
                <a:lnTo>
                  <a:pt x="971550" y="571500"/>
                </a:lnTo>
                <a:cubicBezTo>
                  <a:pt x="971550" y="413685"/>
                  <a:pt x="818028" y="285750"/>
                  <a:pt x="628650" y="285750"/>
                </a:cubicBezTo>
                <a:cubicBezTo>
                  <a:pt x="439272" y="285750"/>
                  <a:pt x="285750" y="413685"/>
                  <a:pt x="285750" y="571500"/>
                </a:cubicBezTo>
                <a:lnTo>
                  <a:pt x="0" y="571500"/>
                </a:lnTo>
                <a:close/>
              </a:path>
            </a:pathLst>
          </a:custGeom>
          <a:gradFill rotWithShape="1">
            <a:gsLst>
              <a:gs pos="0">
                <a:srgbClr val="A7BFDE"/>
              </a:gs>
              <a:gs pos="100000">
                <a:srgbClr val="4F81BD"/>
              </a:gs>
            </a:gsLst>
            <a:lin ang="5400000"/>
          </a:gradFill>
          <a:ln w="9525">
            <a:solidFill>
              <a:srgbClr val="4579B8"/>
            </a:solidFill>
            <a:round/>
            <a:headEnd/>
            <a:tailEnd/>
          </a:ln>
          <a:effectLst>
            <a:outerShdw blurRad="40000"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endParaRPr lang="en-US"/>
          </a:p>
        </p:txBody>
      </p:sp>
      <p:sp>
        <p:nvSpPr>
          <p:cNvPr id="31748" name="Straight Connector 9"/>
          <p:cNvSpPr>
            <a:spLocks/>
          </p:cNvSpPr>
          <p:nvPr/>
        </p:nvSpPr>
        <p:spPr bwMode="auto">
          <a:xfrm>
            <a:off x="4617973" y="3011771"/>
            <a:ext cx="0" cy="2628900"/>
          </a:xfrm>
          <a:prstGeom prst="line">
            <a:avLst/>
          </a:prstGeom>
          <a:noFill/>
          <a:ln w="25400">
            <a:solidFill>
              <a:srgbClr val="4F81BD"/>
            </a:solidFill>
            <a:round/>
            <a:headEnd/>
            <a:tailEnd/>
          </a:ln>
          <a:effectLst>
            <a:outerShdw blurRad="40000" dist="20000" dir="5400000" rotWithShape="0">
              <a:srgbClr val="000000">
                <a:alpha val="37999"/>
              </a:srgbClr>
            </a:outerShdw>
          </a:effectLst>
        </p:spPr>
        <p:txBody>
          <a:bodyPr vert="horz" wrap="square" lIns="91440" tIns="45720" rIns="91440" bIns="45720" numCol="1" anchor="t" anchorCtr="0" compatLnSpc="1">
            <a:prstTxWarp prst="textNoShape">
              <a:avLst/>
            </a:prstTxWarp>
          </a:bodyPr>
          <a:lstStyle/>
          <a:p>
            <a:endParaRPr lang="en-US"/>
          </a:p>
        </p:txBody>
      </p:sp>
      <p:sp>
        <p:nvSpPr>
          <p:cNvPr id="31749" name="Straight Connector 10"/>
          <p:cNvSpPr>
            <a:spLocks/>
          </p:cNvSpPr>
          <p:nvPr/>
        </p:nvSpPr>
        <p:spPr bwMode="auto">
          <a:xfrm>
            <a:off x="2903473" y="3011771"/>
            <a:ext cx="3543300" cy="0"/>
          </a:xfrm>
          <a:prstGeom prst="line">
            <a:avLst/>
          </a:prstGeom>
          <a:noFill/>
          <a:ln w="25400">
            <a:solidFill>
              <a:srgbClr val="4F81BD"/>
            </a:solidFill>
            <a:round/>
            <a:headEnd/>
            <a:tailEnd/>
          </a:ln>
          <a:effectLst>
            <a:outerShdw blurRad="40000" dist="20000" dir="5400000" rotWithShape="0">
              <a:srgbClr val="000000">
                <a:alpha val="37999"/>
              </a:srgbClr>
            </a:outerShdw>
          </a:effectLst>
        </p:spPr>
        <p:txBody>
          <a:bodyPr vert="horz" wrap="square" lIns="91440" tIns="45720" rIns="91440" bIns="45720" numCol="1" anchor="t" anchorCtr="0" compatLnSpc="1">
            <a:prstTxWarp prst="textNoShape">
              <a:avLst/>
            </a:prstTxWarp>
          </a:bodyPr>
          <a:lstStyle/>
          <a:p>
            <a:endParaRPr lang="en-US"/>
          </a:p>
        </p:txBody>
      </p:sp>
      <p:sp>
        <p:nvSpPr>
          <p:cNvPr id="31750" name="Rectangle 11"/>
          <p:cNvSpPr>
            <a:spLocks/>
          </p:cNvSpPr>
          <p:nvPr/>
        </p:nvSpPr>
        <p:spPr bwMode="auto">
          <a:xfrm>
            <a:off x="3474973" y="5640671"/>
            <a:ext cx="2286000" cy="228600"/>
          </a:xfrm>
          <a:prstGeom prst="rect">
            <a:avLst/>
          </a:prstGeom>
          <a:gradFill rotWithShape="1">
            <a:gsLst>
              <a:gs pos="0">
                <a:srgbClr val="A7BFDE"/>
              </a:gs>
              <a:gs pos="100000">
                <a:srgbClr val="4F81BD"/>
              </a:gs>
            </a:gsLst>
            <a:lin ang="5400000"/>
          </a:gradFill>
          <a:ln w="9525">
            <a:solidFill>
              <a:srgbClr val="4579B8"/>
            </a:solidFill>
            <a:miter lim="800000"/>
            <a:headEnd/>
            <a:tailEnd/>
          </a:ln>
          <a:effectLst>
            <a:outerShdw blurRad="40000"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endParaRPr lang="en-US"/>
          </a:p>
        </p:txBody>
      </p:sp>
      <p:sp>
        <p:nvSpPr>
          <p:cNvPr id="31751" name="Straight Connector 12"/>
          <p:cNvSpPr>
            <a:spLocks/>
          </p:cNvSpPr>
          <p:nvPr/>
        </p:nvSpPr>
        <p:spPr bwMode="auto">
          <a:xfrm flipH="1">
            <a:off x="2217673" y="3011771"/>
            <a:ext cx="685800" cy="2286000"/>
          </a:xfrm>
          <a:prstGeom prst="line">
            <a:avLst/>
          </a:prstGeom>
          <a:noFill/>
          <a:ln w="25400">
            <a:solidFill>
              <a:srgbClr val="4F81BD"/>
            </a:solidFill>
            <a:round/>
            <a:headEnd/>
            <a:tailEnd/>
          </a:ln>
          <a:effectLst>
            <a:outerShdw blurRad="40000" dist="20000" dir="5400000" rotWithShape="0">
              <a:srgbClr val="000000">
                <a:alpha val="37999"/>
              </a:srgbClr>
            </a:outerShdw>
          </a:effectLst>
        </p:spPr>
        <p:txBody>
          <a:bodyPr vert="horz" wrap="square" lIns="91440" tIns="45720" rIns="91440" bIns="45720" numCol="1" anchor="t" anchorCtr="0" compatLnSpc="1">
            <a:prstTxWarp prst="textNoShape">
              <a:avLst/>
            </a:prstTxWarp>
          </a:bodyPr>
          <a:lstStyle/>
          <a:p>
            <a:endParaRPr lang="en-US"/>
          </a:p>
        </p:txBody>
      </p:sp>
      <p:sp>
        <p:nvSpPr>
          <p:cNvPr id="31752" name="Straight Connector 13"/>
          <p:cNvSpPr>
            <a:spLocks/>
          </p:cNvSpPr>
          <p:nvPr/>
        </p:nvSpPr>
        <p:spPr bwMode="auto">
          <a:xfrm>
            <a:off x="6446773" y="3011771"/>
            <a:ext cx="571500" cy="2286000"/>
          </a:xfrm>
          <a:prstGeom prst="line">
            <a:avLst/>
          </a:prstGeom>
          <a:noFill/>
          <a:ln w="25400">
            <a:solidFill>
              <a:srgbClr val="4F81BD"/>
            </a:solidFill>
            <a:round/>
            <a:headEnd/>
            <a:tailEnd/>
          </a:ln>
          <a:effectLst>
            <a:outerShdw blurRad="40000" dist="20000" dir="5400000" rotWithShape="0">
              <a:srgbClr val="000000">
                <a:alpha val="37999"/>
              </a:srgbClr>
            </a:outerShdw>
          </a:effectLst>
        </p:spPr>
        <p:txBody>
          <a:bodyPr vert="horz" wrap="square" lIns="91440" tIns="45720" rIns="91440" bIns="45720" numCol="1" anchor="t" anchorCtr="0" compatLnSpc="1">
            <a:prstTxWarp prst="textNoShape">
              <a:avLst/>
            </a:prstTxWarp>
          </a:bodyPr>
          <a:lstStyle/>
          <a:p>
            <a:endParaRPr lang="en-US"/>
          </a:p>
        </p:txBody>
      </p:sp>
      <p:sp>
        <p:nvSpPr>
          <p:cNvPr id="31753" name="Straight Connector 14"/>
          <p:cNvSpPr>
            <a:spLocks/>
          </p:cNvSpPr>
          <p:nvPr/>
        </p:nvSpPr>
        <p:spPr bwMode="auto">
          <a:xfrm flipV="1">
            <a:off x="5760973" y="3011771"/>
            <a:ext cx="685800" cy="2286000"/>
          </a:xfrm>
          <a:prstGeom prst="line">
            <a:avLst/>
          </a:prstGeom>
          <a:noFill/>
          <a:ln w="25400">
            <a:solidFill>
              <a:srgbClr val="4F81BD"/>
            </a:solidFill>
            <a:round/>
            <a:headEnd/>
            <a:tailEnd/>
          </a:ln>
          <a:effectLst>
            <a:outerShdw blurRad="40000" dist="20000" dir="5400000" rotWithShape="0">
              <a:srgbClr val="000000">
                <a:alpha val="37999"/>
              </a:srgbClr>
            </a:outerShdw>
          </a:effectLst>
        </p:spPr>
        <p:txBody>
          <a:bodyPr vert="horz" wrap="square" lIns="91440" tIns="45720" rIns="91440" bIns="45720" numCol="1" anchor="t" anchorCtr="0" compatLnSpc="1">
            <a:prstTxWarp prst="textNoShape">
              <a:avLst/>
            </a:prstTxWarp>
          </a:bodyPr>
          <a:lstStyle/>
          <a:p>
            <a:endParaRPr lang="en-US"/>
          </a:p>
        </p:txBody>
      </p:sp>
      <p:sp>
        <p:nvSpPr>
          <p:cNvPr id="31754" name="Straight Connector 15"/>
          <p:cNvSpPr>
            <a:spLocks/>
          </p:cNvSpPr>
          <p:nvPr/>
        </p:nvSpPr>
        <p:spPr bwMode="auto">
          <a:xfrm flipH="1" flipV="1">
            <a:off x="2903473" y="3126071"/>
            <a:ext cx="571500" cy="2171700"/>
          </a:xfrm>
          <a:prstGeom prst="line">
            <a:avLst/>
          </a:prstGeom>
          <a:noFill/>
          <a:ln w="25400">
            <a:solidFill>
              <a:srgbClr val="4F81BD"/>
            </a:solidFill>
            <a:round/>
            <a:headEnd/>
            <a:tailEnd/>
          </a:ln>
          <a:effectLst>
            <a:outerShdw blurRad="40000" dist="20000" dir="5400000" rotWithShape="0">
              <a:srgbClr val="000000">
                <a:alpha val="37999"/>
              </a:srgbClr>
            </a:outerShdw>
          </a:effectLst>
        </p:spPr>
        <p:txBody>
          <a:bodyPr vert="horz" wrap="square" lIns="91440" tIns="45720" rIns="91440" bIns="45720" numCol="1" anchor="t" anchorCtr="0" compatLnSpc="1">
            <a:prstTxWarp prst="textNoShape">
              <a:avLst/>
            </a:prstTxWarp>
          </a:bodyPr>
          <a:lstStyle/>
          <a:p>
            <a:endParaRPr lang="en-US"/>
          </a:p>
        </p:txBody>
      </p:sp>
      <p:sp>
        <p:nvSpPr>
          <p:cNvPr id="31755" name="Isosceles Triangle 16"/>
          <p:cNvSpPr>
            <a:spLocks/>
          </p:cNvSpPr>
          <p:nvPr/>
        </p:nvSpPr>
        <p:spPr bwMode="auto">
          <a:xfrm rot="10800000">
            <a:off x="4389373" y="3011771"/>
            <a:ext cx="457200" cy="685800"/>
          </a:xfrm>
          <a:prstGeom prst="triangle">
            <a:avLst>
              <a:gd name="adj" fmla="val 50000"/>
            </a:avLst>
          </a:prstGeom>
          <a:gradFill rotWithShape="1">
            <a:gsLst>
              <a:gs pos="0">
                <a:srgbClr val="A7BFDE"/>
              </a:gs>
              <a:gs pos="100000">
                <a:srgbClr val="4F81BD"/>
              </a:gs>
            </a:gsLst>
            <a:lin ang="5400000"/>
          </a:gradFill>
          <a:ln w="9525">
            <a:solidFill>
              <a:srgbClr val="4579B8"/>
            </a:solidFill>
            <a:miter lim="800000"/>
            <a:headEnd/>
            <a:tailEnd/>
          </a:ln>
          <a:effectLst>
            <a:outerShdw blurRad="40000" dist="23000" dir="5400000" rotWithShape="0">
              <a:srgbClr val="000000">
                <a:alpha val="34999"/>
              </a:srgbClr>
            </a:outerShdw>
          </a:effectLst>
        </p:spPr>
        <p:txBody>
          <a:bodyPr vert="horz" wrap="square" lIns="91440" tIns="45720" rIns="91440" bIns="45720" numCol="1" anchor="ctr" anchorCtr="0" compatLnSpc="1">
            <a:prstTxWarp prst="textNoShape">
              <a:avLst/>
            </a:prstTxWarp>
          </a:bodyPr>
          <a:lstStyle/>
          <a:p>
            <a:endParaRPr lang="en-US"/>
          </a:p>
        </p:txBody>
      </p:sp>
      <p:sp>
        <p:nvSpPr>
          <p:cNvPr id="15" name="TextBox 14"/>
          <p:cNvSpPr txBox="1"/>
          <p:nvPr/>
        </p:nvSpPr>
        <p:spPr>
          <a:xfrm>
            <a:off x="609242" y="1165112"/>
            <a:ext cx="8254807" cy="1846659"/>
          </a:xfrm>
          <a:prstGeom prst="rect">
            <a:avLst/>
          </a:prstGeom>
          <a:noFill/>
        </p:spPr>
        <p:txBody>
          <a:bodyPr wrap="square" rtlCol="0">
            <a:spAutoFit/>
          </a:bodyPr>
          <a:lstStyle/>
          <a:p>
            <a:r>
              <a:rPr lang="en-US" sz="2400" dirty="0" smtClean="0">
                <a:latin typeface="Arial"/>
                <a:cs typeface="Arial"/>
              </a:rPr>
              <a:t>When you do a risk assessment you look at all of the hazards (all of the things that may cause harm), then you work out how bad they are and then look at ways of making them not as bad.</a:t>
            </a:r>
            <a:endParaRPr lang="en-GB" sz="2400" dirty="0" smtClean="0">
              <a:latin typeface="Arial"/>
              <a:cs typeface="Arial"/>
            </a:endParaRPr>
          </a:p>
          <a:p>
            <a:endParaRPr lang="en-US" dirty="0"/>
          </a:p>
        </p:txBody>
      </p:sp>
      <p:sp>
        <p:nvSpPr>
          <p:cNvPr id="31756" name="Text Box 17"/>
          <p:cNvSpPr txBox="1">
            <a:spLocks/>
          </p:cNvSpPr>
          <p:nvPr/>
        </p:nvSpPr>
        <p:spPr bwMode="auto">
          <a:xfrm>
            <a:off x="1874773" y="5942013"/>
            <a:ext cx="594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Arial" pitchFamily="-84" charset="0"/>
                <a:ea typeface="Times New Roman" pitchFamily="-84" charset="0"/>
              </a:rPr>
              <a:t>   Degree of harm                                             Precautions to be taken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2A25793-EC47-7744-B1D1-CAAFF477A7E7}" type="slidenum">
              <a:rPr lang="en-US" smtClean="0"/>
              <a:pPr/>
              <a:t>22</a:t>
            </a:fld>
            <a:endParaRPr lang="en-US"/>
          </a:p>
        </p:txBody>
      </p:sp>
      <p:graphicFrame>
        <p:nvGraphicFramePr>
          <p:cNvPr id="32770" name="Object 2"/>
          <p:cNvGraphicFramePr>
            <a:graphicFrameLocks noChangeAspect="1"/>
          </p:cNvGraphicFramePr>
          <p:nvPr/>
        </p:nvGraphicFramePr>
        <p:xfrm>
          <a:off x="1828800" y="323850"/>
          <a:ext cx="5486400" cy="6210300"/>
        </p:xfrm>
        <a:graphic>
          <a:graphicData uri="http://schemas.openxmlformats.org/presentationml/2006/ole">
            <mc:AlternateContent xmlns:mc="http://schemas.openxmlformats.org/markup-compatibility/2006">
              <mc:Choice xmlns:v="urn:schemas-microsoft-com:vml" Requires="v">
                <p:oleObj spid="_x0000_s32785" name="Document" r:id="rId3" imgW="21942857" imgH="24838095" progId="Word.Document.12">
                  <p:link updateAutomatic="1"/>
                </p:oleObj>
              </mc:Choice>
              <mc:Fallback>
                <p:oleObj name="Document" r:id="rId3" imgW="21942857" imgH="24838095" progId="Word.Document.12">
                  <p:link updateAutomatic="1"/>
                  <p:pic>
                    <p:nvPicPr>
                      <p:cNvPr id="0"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323850"/>
                        <a:ext cx="5486400" cy="621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in partnership</a:t>
            </a:r>
            <a:endParaRPr lang="en-US" dirty="0"/>
          </a:p>
        </p:txBody>
      </p:sp>
      <p:sp>
        <p:nvSpPr>
          <p:cNvPr id="3" name="Content Placeholder 2"/>
          <p:cNvSpPr>
            <a:spLocks noGrp="1"/>
          </p:cNvSpPr>
          <p:nvPr>
            <p:ph idx="1"/>
          </p:nvPr>
        </p:nvSpPr>
        <p:spPr>
          <a:xfrm>
            <a:off x="188779" y="1600200"/>
            <a:ext cx="8498021" cy="4525963"/>
          </a:xfrm>
        </p:spPr>
        <p:txBody>
          <a:bodyPr>
            <a:normAutofit/>
          </a:bodyPr>
          <a:lstStyle/>
          <a:p>
            <a:pPr>
              <a:buNone/>
            </a:pPr>
            <a:r>
              <a:rPr lang="en-US" dirty="0" smtClean="0"/>
              <a:t>When working with fellow professionals you must:</a:t>
            </a:r>
            <a:endParaRPr lang="en-GB" dirty="0" smtClean="0"/>
          </a:p>
          <a:p>
            <a:pPr lvl="0"/>
            <a:r>
              <a:rPr lang="en-US" dirty="0" smtClean="0"/>
              <a:t>Observe professional boundaries (do not try to do someone else’s job!)</a:t>
            </a:r>
            <a:endParaRPr lang="en-GB" dirty="0" smtClean="0"/>
          </a:p>
          <a:p>
            <a:pPr lvl="0"/>
            <a:r>
              <a:rPr lang="en-US" dirty="0" smtClean="0"/>
              <a:t>Share information on a ‘need to know’ basis</a:t>
            </a:r>
            <a:endParaRPr lang="en-GB" dirty="0" smtClean="0"/>
          </a:p>
          <a:p>
            <a:pPr lvl="0"/>
            <a:r>
              <a:rPr lang="en-US" dirty="0" smtClean="0"/>
              <a:t>Do not let how you feel about the professional affect your relationship with them</a:t>
            </a:r>
            <a:endParaRPr lang="en-GB" dirty="0" smtClean="0"/>
          </a:p>
          <a:p>
            <a:pPr lvl="0"/>
            <a:r>
              <a:rPr lang="en-US" dirty="0" smtClean="0"/>
              <a:t>Don’t collude to exclude the individual/</a:t>
            </a:r>
            <a:r>
              <a:rPr lang="en-US" dirty="0" err="1" smtClean="0"/>
              <a:t>s</a:t>
            </a:r>
            <a:r>
              <a:rPr lang="en-US" dirty="0" smtClean="0"/>
              <a:t> you are supporting</a:t>
            </a:r>
            <a:endParaRPr lang="en-GB" dirty="0" smtClean="0"/>
          </a:p>
          <a:p>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23</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with individuals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You must not accept expensive gifts</a:t>
            </a:r>
          </a:p>
          <a:p>
            <a:r>
              <a:rPr lang="en-US" dirty="0" smtClean="0"/>
              <a:t>You must not accept personal help or support from individuals using your service</a:t>
            </a:r>
          </a:p>
          <a:p>
            <a:r>
              <a:rPr lang="en-US" dirty="0" smtClean="0"/>
              <a:t>You should not pass on information to others (except if the individual were at risk of harm or danger, remember confidentiality!) </a:t>
            </a:r>
          </a:p>
          <a:p>
            <a:r>
              <a:rPr lang="en-US" dirty="0" smtClean="0"/>
              <a:t>You must not have sexual relationship with an individual using the service</a:t>
            </a:r>
          </a:p>
          <a:p>
            <a:r>
              <a:rPr lang="en-US" dirty="0" smtClean="0"/>
              <a:t>You should never ask the individual to undertake any part of your job e.g. helping support another individual</a:t>
            </a:r>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24</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First Aid</a:t>
            </a:r>
            <a:endParaRPr lang="en-US" dirty="0"/>
          </a:p>
        </p:txBody>
      </p:sp>
      <p:sp>
        <p:nvSpPr>
          <p:cNvPr id="3" name="Content Placeholder 2"/>
          <p:cNvSpPr>
            <a:spLocks noGrp="1"/>
          </p:cNvSpPr>
          <p:nvPr>
            <p:ph idx="1"/>
          </p:nvPr>
        </p:nvSpPr>
        <p:spPr/>
        <p:txBody>
          <a:bodyPr>
            <a:normAutofit lnSpcReduction="10000"/>
          </a:bodyPr>
          <a:lstStyle/>
          <a:p>
            <a:pPr lvl="0"/>
            <a:r>
              <a:rPr lang="en-US" dirty="0" smtClean="0"/>
              <a:t>What to do if an individual is unconscious?</a:t>
            </a:r>
            <a:endParaRPr lang="en-GB" dirty="0" smtClean="0"/>
          </a:p>
          <a:p>
            <a:pPr lvl="0"/>
            <a:r>
              <a:rPr lang="en-US" dirty="0" smtClean="0"/>
              <a:t>What to do if someone is not breathing?</a:t>
            </a:r>
            <a:endParaRPr lang="en-GB" dirty="0" smtClean="0"/>
          </a:p>
          <a:p>
            <a:pPr lvl="0"/>
            <a:r>
              <a:rPr lang="en-US" dirty="0" smtClean="0"/>
              <a:t>How to contact the emergency services?</a:t>
            </a:r>
            <a:endParaRPr lang="en-GB" dirty="0" smtClean="0"/>
          </a:p>
          <a:p>
            <a:pPr lvl="0"/>
            <a:r>
              <a:rPr lang="en-US" dirty="0" smtClean="0"/>
              <a:t>How you can put someone into the recovery position</a:t>
            </a:r>
            <a:endParaRPr lang="en-GB" dirty="0" smtClean="0"/>
          </a:p>
          <a:p>
            <a:pPr lvl="0"/>
            <a:r>
              <a:rPr lang="en-US" dirty="0" smtClean="0"/>
              <a:t>What to do if an individual is bleeding?</a:t>
            </a:r>
            <a:endParaRPr lang="en-GB" dirty="0" smtClean="0"/>
          </a:p>
          <a:p>
            <a:pPr lvl="0"/>
            <a:r>
              <a:rPr lang="en-US" dirty="0" smtClean="0"/>
              <a:t>What to do if an individual is choking?</a:t>
            </a:r>
            <a:endParaRPr lang="en-GB" dirty="0" smtClean="0"/>
          </a:p>
          <a:p>
            <a:pPr lvl="0"/>
            <a:r>
              <a:rPr lang="en-US" dirty="0" smtClean="0"/>
              <a:t>What to do if an individual has a seizure?</a:t>
            </a:r>
            <a:endParaRPr lang="en-GB" dirty="0" smtClean="0"/>
          </a:p>
          <a:p>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25</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Security</a:t>
            </a:r>
            <a:br>
              <a:rPr lang="en-US" dirty="0" smtClean="0"/>
            </a:b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This could include measures or devices such as:</a:t>
            </a:r>
            <a:endParaRPr lang="en-GB" dirty="0" smtClean="0"/>
          </a:p>
          <a:p>
            <a:pPr lvl="0"/>
            <a:r>
              <a:rPr lang="en-GB" b="1" dirty="0" smtClean="0"/>
              <a:t>Having burglar alarm</a:t>
            </a:r>
            <a:endParaRPr lang="en-GB" dirty="0" smtClean="0"/>
          </a:p>
          <a:p>
            <a:pPr lvl="0"/>
            <a:r>
              <a:rPr lang="en-GB" b="1" dirty="0" smtClean="0"/>
              <a:t>Window locks</a:t>
            </a:r>
            <a:endParaRPr lang="en-GB" dirty="0" smtClean="0"/>
          </a:p>
          <a:p>
            <a:pPr lvl="0"/>
            <a:r>
              <a:rPr lang="en-GB" b="1" dirty="0" smtClean="0"/>
              <a:t>Secondary locks on doors or windows</a:t>
            </a:r>
            <a:endParaRPr lang="en-GB" dirty="0" smtClean="0"/>
          </a:p>
          <a:p>
            <a:pPr lvl="0"/>
            <a:r>
              <a:rPr lang="en-GB" b="1" dirty="0" smtClean="0"/>
              <a:t>Separate reception area with secure door (enabling identity checks)</a:t>
            </a:r>
            <a:endParaRPr lang="en-GB" dirty="0" smtClean="0"/>
          </a:p>
          <a:p>
            <a:pPr lvl="0"/>
            <a:r>
              <a:rPr lang="en-GB" b="1" dirty="0" smtClean="0"/>
              <a:t>Door chain</a:t>
            </a:r>
            <a:endParaRPr lang="en-GB" dirty="0" smtClean="0"/>
          </a:p>
          <a:p>
            <a:pPr lvl="0"/>
            <a:r>
              <a:rPr lang="en-GB" b="1" dirty="0" smtClean="0"/>
              <a:t>Secure code entry or camera to building</a:t>
            </a:r>
            <a:endParaRPr lang="en-GB" dirty="0" smtClean="0"/>
          </a:p>
          <a:p>
            <a:pPr lvl="0"/>
            <a:r>
              <a:rPr lang="en-GB" b="1" dirty="0" smtClean="0"/>
              <a:t>Security lighting</a:t>
            </a:r>
            <a:endParaRPr lang="en-GB" dirty="0" smtClean="0"/>
          </a:p>
          <a:p>
            <a:pPr lvl="0"/>
            <a:r>
              <a:rPr lang="en-GB" b="1" dirty="0" smtClean="0"/>
              <a:t>Ways of working for checking Identity of visitors</a:t>
            </a:r>
            <a:endParaRPr lang="en-GB" dirty="0" smtClean="0"/>
          </a:p>
          <a:p>
            <a:pPr lvl="0"/>
            <a:r>
              <a:rPr lang="en-GB" b="1" dirty="0" smtClean="0"/>
              <a:t>Clear procedures for securing building at night, when leaving and when in the building</a:t>
            </a:r>
            <a:endParaRPr lang="en-GB" dirty="0" smtClean="0"/>
          </a:p>
          <a:p>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26</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 safety and wellbeing</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This could be because:</a:t>
            </a:r>
            <a:endParaRPr lang="en-GB" dirty="0" smtClean="0"/>
          </a:p>
          <a:p>
            <a:pPr lvl="0"/>
            <a:r>
              <a:rPr lang="en-US" dirty="0" smtClean="0"/>
              <a:t>They are a lone worker</a:t>
            </a:r>
            <a:endParaRPr lang="en-GB" dirty="0" smtClean="0"/>
          </a:p>
          <a:p>
            <a:pPr lvl="0"/>
            <a:r>
              <a:rPr lang="en-US" dirty="0" smtClean="0"/>
              <a:t>They have to handle valuables (visiting the bank depositing or collecting money)</a:t>
            </a:r>
            <a:endParaRPr lang="en-GB" dirty="0" smtClean="0"/>
          </a:p>
          <a:p>
            <a:pPr lvl="0"/>
            <a:r>
              <a:rPr lang="en-US" dirty="0" smtClean="0"/>
              <a:t>They could have an accident or injury</a:t>
            </a:r>
            <a:endParaRPr lang="en-GB" dirty="0" smtClean="0"/>
          </a:p>
          <a:p>
            <a:pPr lvl="0"/>
            <a:r>
              <a:rPr lang="en-US" dirty="0" smtClean="0"/>
              <a:t>They may be at risk of infection</a:t>
            </a:r>
            <a:endParaRPr lang="en-GB" dirty="0" smtClean="0"/>
          </a:p>
          <a:p>
            <a:pPr lvl="0"/>
            <a:r>
              <a:rPr lang="en-US" dirty="0" smtClean="0"/>
              <a:t>They are working with individuals who may have challenging </a:t>
            </a:r>
            <a:r>
              <a:rPr lang="en-US" dirty="0" err="1" smtClean="0"/>
              <a:t>behaviour</a:t>
            </a:r>
            <a:r>
              <a:rPr lang="en-US" dirty="0" smtClean="0"/>
              <a:t> </a:t>
            </a:r>
            <a:endParaRPr lang="en-GB" dirty="0" smtClean="0"/>
          </a:p>
          <a:p>
            <a:pPr lvl="0"/>
            <a:r>
              <a:rPr lang="en-US" dirty="0" smtClean="0"/>
              <a:t>They are using equipment to support individuals e.g. hoist, wheelchair etc </a:t>
            </a:r>
            <a:endParaRPr lang="en-GB" dirty="0" smtClean="0"/>
          </a:p>
          <a:p>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27</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Verbal and non-verbal communication</a:t>
            </a:r>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28</a:t>
            </a:fld>
            <a:endParaRPr lang="en-US"/>
          </a:p>
        </p:txBody>
      </p:sp>
      <p:pic>
        <p:nvPicPr>
          <p:cNvPr id="5" name="il_fi" descr="http://www.maximumadvantage.com/images/Components%20of%20Communication.jpg"/>
          <p:cNvPicPr/>
          <p:nvPr/>
        </p:nvPicPr>
        <p:blipFill>
          <a:blip r:embed="rId2">
            <a:extLst>
              <a:ext uri="{28A0092B-C50C-407E-A947-70E740481C1C}">
                <a14:useLocalDpi xmlns:a14="http://schemas.microsoft.com/office/drawing/2010/main" val="0"/>
              </a:ext>
            </a:extLst>
          </a:blip>
          <a:srcRect/>
          <a:stretch>
            <a:fillRect/>
          </a:stretch>
        </p:blipFill>
        <p:spPr bwMode="auto">
          <a:xfrm>
            <a:off x="326073" y="1632978"/>
            <a:ext cx="8495072" cy="472337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Touch as a form of communication</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a:t>There are some forms of touch that are not acceptable</a:t>
            </a:r>
            <a:endParaRPr lang="en-GB" dirty="0"/>
          </a:p>
          <a:p>
            <a:pPr lvl="0"/>
            <a:r>
              <a:rPr lang="en-US" b="1" dirty="0"/>
              <a:t>Sexual touching of any sort is not appropriate for a worker, and will leave your managers no alternative but to instigate disciplinary procedures</a:t>
            </a:r>
            <a:endParaRPr lang="en-GB" dirty="0"/>
          </a:p>
          <a:p>
            <a:pPr lvl="0"/>
            <a:r>
              <a:rPr lang="en-GB" b="1" dirty="0"/>
              <a:t>Some types of touch are not acceptable in some cultures</a:t>
            </a:r>
            <a:endParaRPr lang="en-GB" dirty="0"/>
          </a:p>
          <a:p>
            <a:pPr lvl="0"/>
            <a:r>
              <a:rPr lang="en-GB" b="1" dirty="0"/>
              <a:t>Touching that is in any way negative</a:t>
            </a:r>
            <a:endParaRPr lang="en-GB" dirty="0"/>
          </a:p>
          <a:p>
            <a:pPr lvl="0"/>
            <a:r>
              <a:rPr lang="en-GB" b="1" dirty="0"/>
              <a:t>Some individuals are sensitive to touch</a:t>
            </a:r>
            <a:endParaRPr lang="en-GB" dirty="0"/>
          </a:p>
          <a:p>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29</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Touch as a form of communication</a:t>
            </a:r>
            <a:endParaRPr lang="en-US" dirty="0"/>
          </a:p>
        </p:txBody>
      </p:sp>
      <p:sp>
        <p:nvSpPr>
          <p:cNvPr id="3" name="Content Placeholder 2"/>
          <p:cNvSpPr>
            <a:spLocks noGrp="1"/>
          </p:cNvSpPr>
          <p:nvPr>
            <p:ph idx="1"/>
          </p:nvPr>
        </p:nvSpPr>
        <p:spPr/>
        <p:txBody>
          <a:bodyPr>
            <a:normAutofit lnSpcReduction="10000"/>
          </a:bodyPr>
          <a:lstStyle/>
          <a:p>
            <a:pPr lvl="0"/>
            <a:r>
              <a:rPr lang="en-US" b="1" dirty="0"/>
              <a:t>Whether the individual feels comfortable with touch</a:t>
            </a:r>
            <a:endParaRPr lang="en-GB" dirty="0"/>
          </a:p>
          <a:p>
            <a:pPr lvl="0"/>
            <a:r>
              <a:rPr lang="en-US" b="1" dirty="0"/>
              <a:t>Whether there are any cultural taboos or customs relating to touch</a:t>
            </a:r>
            <a:endParaRPr lang="en-GB" dirty="0"/>
          </a:p>
          <a:p>
            <a:pPr lvl="0"/>
            <a:r>
              <a:rPr lang="en-US" b="1" dirty="0"/>
              <a:t>What kinds of touch they would find appropriate and acceptable</a:t>
            </a:r>
            <a:endParaRPr lang="en-GB" dirty="0"/>
          </a:p>
          <a:p>
            <a:pPr lvl="0"/>
            <a:r>
              <a:rPr lang="en-US" b="1" dirty="0"/>
              <a:t>How you could regularly check out that the touch you and others were using was positive and not negative.</a:t>
            </a:r>
            <a:endParaRPr lang="en-GB" dirty="0"/>
          </a:p>
          <a:p>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30</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abuse?</a:t>
            </a:r>
            <a:endParaRPr lang="en-US" dirty="0"/>
          </a:p>
        </p:txBody>
      </p:sp>
      <p:sp>
        <p:nvSpPr>
          <p:cNvPr id="3" name="Content Placeholder 2"/>
          <p:cNvSpPr>
            <a:spLocks noGrp="1"/>
          </p:cNvSpPr>
          <p:nvPr>
            <p:ph idx="1"/>
          </p:nvPr>
        </p:nvSpPr>
        <p:spPr/>
        <p:txBody>
          <a:bodyPr/>
          <a:lstStyle/>
          <a:p>
            <a:pPr marL="0" indent="0">
              <a:buNone/>
            </a:pPr>
            <a:r>
              <a:rPr lang="en-US" sz="4000" dirty="0"/>
              <a:t>Definition of abuse</a:t>
            </a:r>
            <a:r>
              <a:rPr lang="en-US" sz="4000" dirty="0" smtClean="0"/>
              <a:t>:</a:t>
            </a:r>
          </a:p>
          <a:p>
            <a:pPr marL="0" indent="0">
              <a:buNone/>
            </a:pPr>
            <a:endParaRPr lang="en-GB" sz="4000" dirty="0"/>
          </a:p>
          <a:p>
            <a:pPr marL="0" indent="0">
              <a:buNone/>
            </a:pPr>
            <a:r>
              <a:rPr lang="en-US" sz="4000" b="1" dirty="0"/>
              <a:t>‘Abuse is violation of an individual’s human and civil rights by any other person or persons’</a:t>
            </a:r>
            <a:endParaRPr lang="en-GB" sz="4000" b="1" dirty="0"/>
          </a:p>
          <a:p>
            <a:pPr marL="0" indent="0">
              <a:buNone/>
            </a:pPr>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31</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abuse</a:t>
            </a:r>
            <a:endParaRPr lang="en-US" dirty="0"/>
          </a:p>
        </p:txBody>
      </p:sp>
      <p:sp>
        <p:nvSpPr>
          <p:cNvPr id="3" name="Content Placeholder 2"/>
          <p:cNvSpPr>
            <a:spLocks noGrp="1"/>
          </p:cNvSpPr>
          <p:nvPr>
            <p:ph idx="1"/>
          </p:nvPr>
        </p:nvSpPr>
        <p:spPr>
          <a:xfrm>
            <a:off x="1260105" y="1600200"/>
            <a:ext cx="7163104" cy="4525963"/>
          </a:xfrm>
        </p:spPr>
        <p:txBody>
          <a:bodyPr>
            <a:normAutofit lnSpcReduction="10000"/>
          </a:bodyPr>
          <a:lstStyle/>
          <a:p>
            <a:r>
              <a:rPr lang="en-GB" dirty="0" smtClean="0"/>
              <a:t>Physical</a:t>
            </a:r>
            <a:endParaRPr lang="en-GB" dirty="0"/>
          </a:p>
          <a:p>
            <a:r>
              <a:rPr lang="en-GB" dirty="0" smtClean="0"/>
              <a:t>Sexual</a:t>
            </a:r>
            <a:endParaRPr lang="en-GB" dirty="0"/>
          </a:p>
          <a:p>
            <a:r>
              <a:rPr lang="en-GB" dirty="0" smtClean="0"/>
              <a:t>Emotional </a:t>
            </a:r>
            <a:r>
              <a:rPr lang="en-GB" dirty="0"/>
              <a:t>and </a:t>
            </a:r>
            <a:r>
              <a:rPr lang="en-GB" dirty="0" smtClean="0"/>
              <a:t>psychological</a:t>
            </a:r>
          </a:p>
          <a:p>
            <a:r>
              <a:rPr lang="en-GB" dirty="0" smtClean="0"/>
              <a:t>Financial</a:t>
            </a:r>
            <a:endParaRPr lang="en-GB" dirty="0"/>
          </a:p>
          <a:p>
            <a:r>
              <a:rPr lang="en-GB" dirty="0" smtClean="0"/>
              <a:t>Institutional</a:t>
            </a:r>
            <a:endParaRPr lang="en-GB" dirty="0"/>
          </a:p>
          <a:p>
            <a:r>
              <a:rPr lang="en-GB" dirty="0" smtClean="0"/>
              <a:t>Neglect</a:t>
            </a:r>
            <a:endParaRPr lang="en-GB" dirty="0"/>
          </a:p>
          <a:p>
            <a:r>
              <a:rPr lang="en-GB" dirty="0" smtClean="0"/>
              <a:t>Medication </a:t>
            </a:r>
            <a:r>
              <a:rPr lang="en-GB" dirty="0"/>
              <a:t>abuse</a:t>
            </a:r>
          </a:p>
          <a:p>
            <a:r>
              <a:rPr lang="en-GB" dirty="0" smtClean="0"/>
              <a:t>Discrimination </a:t>
            </a:r>
            <a:r>
              <a:rPr lang="en-GB" dirty="0"/>
              <a:t>abuse</a:t>
            </a:r>
          </a:p>
          <a:p>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32</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Where does abuse happen?</a:t>
            </a:r>
            <a:r>
              <a:rPr lang="en-GB" dirty="0"/>
              <a:t/>
            </a:r>
            <a:br>
              <a:rPr lang="en-GB" dirty="0"/>
            </a:br>
            <a:endParaRPr lang="en-US" dirty="0"/>
          </a:p>
        </p:txBody>
      </p:sp>
      <p:sp>
        <p:nvSpPr>
          <p:cNvPr id="3" name="Content Placeholder 2"/>
          <p:cNvSpPr>
            <a:spLocks noGrp="1"/>
          </p:cNvSpPr>
          <p:nvPr>
            <p:ph idx="1"/>
          </p:nvPr>
        </p:nvSpPr>
        <p:spPr/>
        <p:txBody>
          <a:bodyPr/>
          <a:lstStyle/>
          <a:p>
            <a:pPr marL="0" indent="0" algn="ctr">
              <a:buNone/>
            </a:pPr>
            <a:endParaRPr lang="en-GB" sz="7200" b="1" dirty="0" smtClean="0"/>
          </a:p>
          <a:p>
            <a:pPr marL="0" indent="0" algn="ctr">
              <a:buNone/>
            </a:pPr>
            <a:r>
              <a:rPr lang="en-GB" sz="7200" b="1" dirty="0" smtClean="0"/>
              <a:t>ANYWHERE</a:t>
            </a:r>
            <a:r>
              <a:rPr lang="en-GB" sz="7200" b="1" dirty="0"/>
              <a:t>!</a:t>
            </a:r>
            <a:endParaRPr lang="en-GB" sz="7200" dirty="0"/>
          </a:p>
          <a:p>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33</a:t>
            </a:fld>
            <a:endParaRPr lang="en-US"/>
          </a:p>
        </p:txBody>
      </p:sp>
    </p:spTree>
    <p:extLst>
      <p:ext uri="{BB962C8B-B14F-4D97-AF65-F5344CB8AC3E}">
        <p14:creationId xmlns:p14="http://schemas.microsoft.com/office/powerpoint/2010/main" val="26871615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leads people to abuse?</a:t>
            </a:r>
            <a:endParaRPr lang="en-US" dirty="0"/>
          </a:p>
        </p:txBody>
      </p:sp>
      <p:sp>
        <p:nvSpPr>
          <p:cNvPr id="3" name="Content Placeholder 2"/>
          <p:cNvSpPr>
            <a:spLocks noGrp="1"/>
          </p:cNvSpPr>
          <p:nvPr>
            <p:ph idx="1"/>
          </p:nvPr>
        </p:nvSpPr>
        <p:spPr/>
        <p:txBody>
          <a:bodyPr>
            <a:normAutofit fontScale="92500" lnSpcReduction="20000"/>
          </a:bodyPr>
          <a:lstStyle/>
          <a:p>
            <a:pPr lvl="0"/>
            <a:r>
              <a:rPr lang="en-US" dirty="0"/>
              <a:t>Unsuitability for the work</a:t>
            </a:r>
            <a:endParaRPr lang="en-GB" dirty="0"/>
          </a:p>
          <a:p>
            <a:pPr lvl="0"/>
            <a:r>
              <a:rPr lang="en-US" dirty="0"/>
              <a:t>Behavior learnt from others</a:t>
            </a:r>
            <a:endParaRPr lang="en-GB" dirty="0"/>
          </a:p>
          <a:p>
            <a:pPr lvl="0"/>
            <a:r>
              <a:rPr lang="en-US" dirty="0"/>
              <a:t>Their own experience as a victim of abuse</a:t>
            </a:r>
            <a:endParaRPr lang="en-GB" dirty="0"/>
          </a:p>
          <a:p>
            <a:pPr lvl="0"/>
            <a:r>
              <a:rPr lang="en-US" dirty="0"/>
              <a:t>Opportunity to exert power over another person</a:t>
            </a:r>
            <a:endParaRPr lang="en-GB" dirty="0"/>
          </a:p>
          <a:p>
            <a:pPr lvl="0"/>
            <a:r>
              <a:rPr lang="en-US" dirty="0"/>
              <a:t>Entrenched or outdated views</a:t>
            </a:r>
            <a:endParaRPr lang="en-GB" dirty="0"/>
          </a:p>
          <a:p>
            <a:pPr lvl="0"/>
            <a:r>
              <a:rPr lang="en-US" dirty="0"/>
              <a:t>Isolation</a:t>
            </a:r>
            <a:endParaRPr lang="en-GB" dirty="0"/>
          </a:p>
          <a:p>
            <a:pPr lvl="0"/>
            <a:r>
              <a:rPr lang="en-US" dirty="0"/>
              <a:t>Insecurity </a:t>
            </a:r>
            <a:endParaRPr lang="en-GB" dirty="0"/>
          </a:p>
          <a:p>
            <a:pPr lvl="0"/>
            <a:r>
              <a:rPr lang="en-US" dirty="0"/>
              <a:t>Lack of training</a:t>
            </a:r>
            <a:endParaRPr lang="en-GB" dirty="0"/>
          </a:p>
          <a:p>
            <a:pPr lvl="0"/>
            <a:r>
              <a:rPr lang="en-US" dirty="0"/>
              <a:t>Lack of supervision or inappropriate supervision</a:t>
            </a:r>
            <a:endParaRPr lang="en-GB" dirty="0"/>
          </a:p>
          <a:p>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34</a:t>
            </a:fld>
            <a:endParaRPr lang="en-US"/>
          </a:p>
        </p:txBody>
      </p:sp>
    </p:spTree>
    <p:extLst>
      <p:ext uri="{BB962C8B-B14F-4D97-AF65-F5344CB8AC3E}">
        <p14:creationId xmlns:p14="http://schemas.microsoft.com/office/powerpoint/2010/main" val="6197517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leads people to abuse?</a:t>
            </a:r>
            <a:endParaRPr lang="en-US" dirty="0"/>
          </a:p>
        </p:txBody>
      </p:sp>
      <p:sp>
        <p:nvSpPr>
          <p:cNvPr id="3" name="Content Placeholder 2"/>
          <p:cNvSpPr>
            <a:spLocks noGrp="1"/>
          </p:cNvSpPr>
          <p:nvPr>
            <p:ph idx="1"/>
          </p:nvPr>
        </p:nvSpPr>
        <p:spPr/>
        <p:txBody>
          <a:bodyPr>
            <a:normAutofit fontScale="92500" lnSpcReduction="20000"/>
          </a:bodyPr>
          <a:lstStyle/>
          <a:p>
            <a:pPr lvl="0"/>
            <a:r>
              <a:rPr lang="en-US" dirty="0"/>
              <a:t>Poor pay , terms of conditions of employment</a:t>
            </a:r>
            <a:endParaRPr lang="en-GB" dirty="0"/>
          </a:p>
          <a:p>
            <a:pPr lvl="0"/>
            <a:r>
              <a:rPr lang="en-US" dirty="0"/>
              <a:t>Lack of clear policies and procedures</a:t>
            </a:r>
            <a:endParaRPr lang="en-GB" dirty="0"/>
          </a:p>
          <a:p>
            <a:pPr lvl="0"/>
            <a:r>
              <a:rPr lang="en-US" dirty="0"/>
              <a:t>Mismatch with staff skills and demands of the job and staffing levels.</a:t>
            </a:r>
            <a:endParaRPr lang="en-GB" dirty="0"/>
          </a:p>
          <a:p>
            <a:pPr lvl="0"/>
            <a:r>
              <a:rPr lang="en-US" dirty="0"/>
              <a:t>Ignorance</a:t>
            </a:r>
            <a:endParaRPr lang="en-GB" dirty="0"/>
          </a:p>
          <a:p>
            <a:pPr lvl="0"/>
            <a:r>
              <a:rPr lang="en-US" dirty="0"/>
              <a:t>Lack of staff</a:t>
            </a:r>
            <a:endParaRPr lang="en-GB" dirty="0"/>
          </a:p>
          <a:p>
            <a:pPr lvl="0"/>
            <a:r>
              <a:rPr lang="en-US" dirty="0"/>
              <a:t>Absence of team work</a:t>
            </a:r>
            <a:endParaRPr lang="en-GB" dirty="0"/>
          </a:p>
          <a:p>
            <a:pPr lvl="0"/>
            <a:r>
              <a:rPr lang="en-US" dirty="0"/>
              <a:t>Burn out –through exhaustion form workload</a:t>
            </a:r>
            <a:endParaRPr lang="en-GB" dirty="0"/>
          </a:p>
          <a:p>
            <a:pPr lvl="0"/>
            <a:r>
              <a:rPr lang="en-US" dirty="0"/>
              <a:t>Needs of individuals exceeding abilities of worker</a:t>
            </a:r>
            <a:endParaRPr lang="en-GB" dirty="0"/>
          </a:p>
          <a:p>
            <a:pPr lvl="0"/>
            <a:r>
              <a:rPr lang="en-US" dirty="0"/>
              <a:t>Institutional or authoritarian regime</a:t>
            </a:r>
            <a:endParaRPr lang="en-GB" dirty="0"/>
          </a:p>
          <a:p>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35</a:t>
            </a:fld>
            <a:endParaRPr lang="en-US"/>
          </a:p>
        </p:txBody>
      </p:sp>
    </p:spTree>
    <p:extLst>
      <p:ext uri="{BB962C8B-B14F-4D97-AF65-F5344CB8AC3E}">
        <p14:creationId xmlns:p14="http://schemas.microsoft.com/office/powerpoint/2010/main" val="35970596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should you do?</a:t>
            </a:r>
            <a:endParaRPr lang="en-US" dirty="0"/>
          </a:p>
        </p:txBody>
      </p:sp>
      <p:sp>
        <p:nvSpPr>
          <p:cNvPr id="3" name="Content Placeholder 2"/>
          <p:cNvSpPr>
            <a:spLocks noGrp="1"/>
          </p:cNvSpPr>
          <p:nvPr>
            <p:ph idx="1"/>
          </p:nvPr>
        </p:nvSpPr>
        <p:spPr/>
        <p:txBody>
          <a:bodyPr>
            <a:normAutofit/>
          </a:bodyPr>
          <a:lstStyle/>
          <a:p>
            <a:pPr marL="0" indent="0" algn="ctr">
              <a:buNone/>
            </a:pPr>
            <a:r>
              <a:rPr lang="en-US" sz="7200" dirty="0" smtClean="0"/>
              <a:t>The worst thing you can do is nothing!</a:t>
            </a:r>
          </a:p>
          <a:p>
            <a:pPr marL="0" indent="0" algn="ctr">
              <a:buNone/>
            </a:pPr>
            <a:endParaRPr lang="en-US" sz="3600" dirty="0"/>
          </a:p>
          <a:p>
            <a:pPr marL="0" indent="0" algn="ctr">
              <a:buNone/>
            </a:pPr>
            <a:r>
              <a:rPr lang="en-US" sz="3600" dirty="0" smtClean="0"/>
              <a:t>If you do nothing – you are being complicit  so saying this is ok!</a:t>
            </a:r>
            <a:endParaRPr lang="en-US" sz="3600"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36</a:t>
            </a:fld>
            <a:endParaRPr lang="en-US"/>
          </a:p>
        </p:txBody>
      </p:sp>
    </p:spTree>
    <p:extLst>
      <p:ext uri="{BB962C8B-B14F-4D97-AF65-F5344CB8AC3E}">
        <p14:creationId xmlns:p14="http://schemas.microsoft.com/office/powerpoint/2010/main" val="13785539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should you do?</a:t>
            </a:r>
            <a:endParaRPr lang="en-US" dirty="0"/>
          </a:p>
        </p:txBody>
      </p:sp>
      <p:sp>
        <p:nvSpPr>
          <p:cNvPr id="3" name="Content Placeholder 2"/>
          <p:cNvSpPr>
            <a:spLocks noGrp="1"/>
          </p:cNvSpPr>
          <p:nvPr>
            <p:ph idx="1"/>
          </p:nvPr>
        </p:nvSpPr>
        <p:spPr/>
        <p:txBody>
          <a:bodyPr>
            <a:normAutofit fontScale="92500" lnSpcReduction="20000"/>
          </a:bodyPr>
          <a:lstStyle/>
          <a:p>
            <a:r>
              <a:rPr lang="en-US" b="1" dirty="0"/>
              <a:t>As a member of staff it is your responsibility to:</a:t>
            </a:r>
            <a:endParaRPr lang="en-GB" dirty="0"/>
          </a:p>
          <a:p>
            <a:pPr lvl="0"/>
            <a:r>
              <a:rPr lang="en-US" b="1" dirty="0"/>
              <a:t>Act on any suspicions or disclosures of abuse/neglect</a:t>
            </a:r>
            <a:endParaRPr lang="en-GB" dirty="0"/>
          </a:p>
          <a:p>
            <a:pPr lvl="0"/>
            <a:r>
              <a:rPr lang="en-US" b="1" dirty="0"/>
              <a:t>Treat all abuse or potential abuse/neglect seriously</a:t>
            </a:r>
            <a:endParaRPr lang="en-GB" dirty="0"/>
          </a:p>
          <a:p>
            <a:pPr lvl="0"/>
            <a:r>
              <a:rPr lang="en-US" b="1" dirty="0"/>
              <a:t>Know the ways of working relating to abuse /neglect</a:t>
            </a:r>
            <a:endParaRPr lang="en-GB" dirty="0"/>
          </a:p>
          <a:p>
            <a:pPr lvl="0"/>
            <a:r>
              <a:rPr lang="en-US" b="1" dirty="0"/>
              <a:t>Know what to do if you have a concern or have received a report</a:t>
            </a:r>
            <a:endParaRPr lang="en-GB" dirty="0"/>
          </a:p>
          <a:p>
            <a:pPr lvl="0"/>
            <a:r>
              <a:rPr lang="en-US" b="1" dirty="0"/>
              <a:t>Know where to go to get help</a:t>
            </a:r>
            <a:endParaRPr lang="en-GB" dirty="0"/>
          </a:p>
          <a:p>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37</a:t>
            </a:fld>
            <a:endParaRPr lang="en-US"/>
          </a:p>
        </p:txBody>
      </p:sp>
    </p:spTree>
    <p:extLst>
      <p:ext uri="{BB962C8B-B14F-4D97-AF65-F5344CB8AC3E}">
        <p14:creationId xmlns:p14="http://schemas.microsoft.com/office/powerpoint/2010/main" val="23025863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should you do”</a:t>
            </a:r>
            <a:endParaRPr lang="en-US" dirty="0"/>
          </a:p>
        </p:txBody>
      </p:sp>
      <p:sp>
        <p:nvSpPr>
          <p:cNvPr id="3" name="Content Placeholder 2"/>
          <p:cNvSpPr>
            <a:spLocks noGrp="1"/>
          </p:cNvSpPr>
          <p:nvPr>
            <p:ph idx="1"/>
          </p:nvPr>
        </p:nvSpPr>
        <p:spPr>
          <a:xfrm>
            <a:off x="355833" y="1471124"/>
            <a:ext cx="8229600" cy="4885226"/>
          </a:xfrm>
        </p:spPr>
        <p:txBody>
          <a:bodyPr>
            <a:normAutofit fontScale="85000" lnSpcReduction="20000"/>
          </a:bodyPr>
          <a:lstStyle/>
          <a:p>
            <a:r>
              <a:rPr lang="en-US" dirty="0" smtClean="0"/>
              <a:t>Tell your line manager or designated person</a:t>
            </a:r>
          </a:p>
          <a:p>
            <a:r>
              <a:rPr lang="en-US" dirty="0" smtClean="0"/>
              <a:t>Do not investigate , it is not your role</a:t>
            </a:r>
          </a:p>
          <a:p>
            <a:r>
              <a:rPr lang="en-US" dirty="0" smtClean="0"/>
              <a:t>Do not ignore or dismiss the suspicion</a:t>
            </a:r>
          </a:p>
          <a:p>
            <a:r>
              <a:rPr lang="en-US" dirty="0" smtClean="0"/>
              <a:t>Do not be judgmental</a:t>
            </a:r>
          </a:p>
          <a:p>
            <a:r>
              <a:rPr lang="en-US" dirty="0" smtClean="0"/>
              <a:t>Do not discuss with colleagues or friends and family, it must be kept confidential</a:t>
            </a:r>
          </a:p>
          <a:p>
            <a:r>
              <a:rPr lang="en-US" dirty="0" smtClean="0"/>
              <a:t>Do not discuss with the alleged abuser</a:t>
            </a:r>
          </a:p>
          <a:p>
            <a:r>
              <a:rPr lang="en-US" dirty="0" smtClean="0"/>
              <a:t>Think about the immediate protection of the victim</a:t>
            </a:r>
          </a:p>
          <a:p>
            <a:r>
              <a:rPr lang="en-US" dirty="0"/>
              <a:t> </a:t>
            </a:r>
            <a:r>
              <a:rPr lang="en-US" dirty="0" smtClean="0"/>
              <a:t>Protect any evidence</a:t>
            </a:r>
          </a:p>
          <a:p>
            <a:r>
              <a:rPr lang="en-US" dirty="0" smtClean="0"/>
              <a:t>Record the time and date  and place, what you have been told etc.</a:t>
            </a:r>
          </a:p>
          <a:p>
            <a:r>
              <a:rPr lang="en-US" dirty="0" smtClean="0"/>
              <a:t>Remember confidentiality at all times</a:t>
            </a:r>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38</a:t>
            </a:fld>
            <a:endParaRPr lang="en-US"/>
          </a:p>
        </p:txBody>
      </p:sp>
    </p:spTree>
    <p:extLst>
      <p:ext uri="{BB962C8B-B14F-4D97-AF65-F5344CB8AC3E}">
        <p14:creationId xmlns:p14="http://schemas.microsoft.com/office/powerpoint/2010/main" val="41904923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2A25793-EC47-7744-B1D1-CAAFF477A7E7}" type="slidenum">
              <a:rPr lang="en-US" smtClean="0"/>
              <a:pPr/>
              <a:t>39</a:t>
            </a:fld>
            <a:endParaRPr lang="en-US"/>
          </a:p>
        </p:txBody>
      </p:sp>
      <p:graphicFrame>
        <p:nvGraphicFramePr>
          <p:cNvPr id="6" name="Object 5"/>
          <p:cNvGraphicFramePr>
            <a:graphicFrameLocks noChangeAspect="1"/>
          </p:cNvGraphicFramePr>
          <p:nvPr>
            <p:extLst>
              <p:ext uri="{D42A27DB-BD31-4B8C-83A1-F6EECF244321}">
                <p14:modId xmlns:p14="http://schemas.microsoft.com/office/powerpoint/2010/main" val="4202708863"/>
              </p:ext>
            </p:extLst>
          </p:nvPr>
        </p:nvGraphicFramePr>
        <p:xfrm>
          <a:off x="1828800" y="666750"/>
          <a:ext cx="5486400" cy="5524500"/>
        </p:xfrm>
        <a:graphic>
          <a:graphicData uri="http://schemas.openxmlformats.org/presentationml/2006/ole">
            <mc:AlternateContent xmlns:mc="http://schemas.openxmlformats.org/markup-compatibility/2006">
              <mc:Choice xmlns:v="urn:schemas-microsoft-com:vml" Requires="v">
                <p:oleObj spid="_x0000_s1034" name="Document" r:id="rId4" imgW="5486198" imgH="5524297" progId="Word.Document.12">
                  <p:embed/>
                </p:oleObj>
              </mc:Choice>
              <mc:Fallback>
                <p:oleObj name="Document" r:id="rId4" imgW="5486198" imgH="5524297" progId="Word.Document.12">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666750"/>
                        <a:ext cx="5486400" cy="5524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6847878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t>
            </a:r>
            <a:r>
              <a:rPr lang="en-US" dirty="0" smtClean="0"/>
              <a:t>upervision</a:t>
            </a:r>
            <a:endParaRPr lang="en-US" dirty="0"/>
          </a:p>
        </p:txBody>
      </p:sp>
      <p:sp>
        <p:nvSpPr>
          <p:cNvPr id="3" name="Content Placeholder 2"/>
          <p:cNvSpPr>
            <a:spLocks noGrp="1"/>
          </p:cNvSpPr>
          <p:nvPr>
            <p:ph idx="1"/>
          </p:nvPr>
        </p:nvSpPr>
        <p:spPr>
          <a:xfrm>
            <a:off x="306563" y="1270135"/>
            <a:ext cx="8583791" cy="5211933"/>
          </a:xfrm>
        </p:spPr>
        <p:txBody>
          <a:bodyPr>
            <a:normAutofit fontScale="92500" lnSpcReduction="20000"/>
          </a:bodyPr>
          <a:lstStyle/>
          <a:p>
            <a:pPr marL="0" indent="0">
              <a:buNone/>
            </a:pPr>
            <a:r>
              <a:rPr lang="en-US" dirty="0"/>
              <a:t>Such sessions offer: </a:t>
            </a:r>
            <a:endParaRPr lang="en-GB" dirty="0"/>
          </a:p>
          <a:p>
            <a:pPr lvl="0"/>
            <a:r>
              <a:rPr lang="en-US" dirty="0"/>
              <a:t>A chance to share any problem areas of work</a:t>
            </a:r>
            <a:endParaRPr lang="en-GB" dirty="0"/>
          </a:p>
          <a:p>
            <a:pPr lvl="0"/>
            <a:r>
              <a:rPr lang="en-US" dirty="0"/>
              <a:t>The opportunity to benefit from other’s experience and expertise </a:t>
            </a:r>
            <a:endParaRPr lang="en-GB" dirty="0"/>
          </a:p>
          <a:p>
            <a:pPr lvl="0"/>
            <a:r>
              <a:rPr lang="en-US" dirty="0"/>
              <a:t>Time to give you feedback on your practice </a:t>
            </a:r>
            <a:endParaRPr lang="en-GB" dirty="0"/>
          </a:p>
          <a:p>
            <a:pPr lvl="0"/>
            <a:r>
              <a:rPr lang="en-US" dirty="0"/>
              <a:t>To share successes you have had the expertise you are developing</a:t>
            </a:r>
            <a:endParaRPr lang="en-GB" dirty="0"/>
          </a:p>
          <a:p>
            <a:pPr lvl="0"/>
            <a:r>
              <a:rPr lang="en-US" dirty="0"/>
              <a:t>The opportunity to plan your work and to identify any areas where you may be overloaded or under </a:t>
            </a:r>
            <a:r>
              <a:rPr lang="en-US" dirty="0" err="1"/>
              <a:t>utilsed</a:t>
            </a:r>
            <a:endParaRPr lang="en-GB" dirty="0"/>
          </a:p>
          <a:p>
            <a:r>
              <a:rPr lang="en-US" dirty="0"/>
              <a:t> The opportunity to discuss areas of training need or for personal development</a:t>
            </a:r>
            <a:r>
              <a:rPr lang="en-GB" dirty="0"/>
              <a:t> </a:t>
            </a:r>
            <a:endParaRPr lang="en-US" dirty="0"/>
          </a:p>
        </p:txBody>
      </p:sp>
      <p:sp>
        <p:nvSpPr>
          <p:cNvPr id="4" name="Slide Number Placeholder 3"/>
          <p:cNvSpPr>
            <a:spLocks noGrp="1"/>
          </p:cNvSpPr>
          <p:nvPr>
            <p:ph type="sldNum" sz="quarter" idx="12"/>
          </p:nvPr>
        </p:nvSpPr>
        <p:spPr/>
        <p:txBody>
          <a:bodyPr/>
          <a:lstStyle/>
          <a:p>
            <a:fld id="{62A25793-EC47-7744-B1D1-CAAFF477A7E7}" type="slidenum">
              <a:rPr lang="en-US" smtClean="0"/>
              <a:pPr/>
              <a:t>40</a:t>
            </a:fld>
            <a:endParaRPr lang="en-US"/>
          </a:p>
        </p:txBody>
      </p:sp>
    </p:spTree>
    <p:extLst>
      <p:ext uri="{BB962C8B-B14F-4D97-AF65-F5344CB8AC3E}">
        <p14:creationId xmlns:p14="http://schemas.microsoft.com/office/powerpoint/2010/main" val="31828437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2A25793-EC47-7744-B1D1-CAAFF477A7E7}" type="slidenum">
              <a:rPr lang="en-US" smtClean="0"/>
              <a:pPr/>
              <a:t>41</a:t>
            </a:fld>
            <a:endParaRPr lang="en-US"/>
          </a:p>
        </p:txBody>
      </p:sp>
    </p:spTree>
    <p:extLst>
      <p:ext uri="{BB962C8B-B14F-4D97-AF65-F5344CB8AC3E}">
        <p14:creationId xmlns:p14="http://schemas.microsoft.com/office/powerpoint/2010/main" val="10427421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3649</TotalTime>
  <Words>1769</Words>
  <Application>Microsoft Macintosh PowerPoint</Application>
  <PresentationFormat>On-screen Show (4:3)</PresentationFormat>
  <Paragraphs>271</Paragraphs>
  <Slides>42</Slides>
  <Notes>2</Notes>
  <HiddenSlides>0</HiddenSlides>
  <MMClips>0</MMClips>
  <ScaleCrop>false</ScaleCrop>
  <HeadingPairs>
    <vt:vector size="8" baseType="variant">
      <vt:variant>
        <vt:lpstr>Theme</vt:lpstr>
      </vt:variant>
      <vt:variant>
        <vt:i4>1</vt:i4>
      </vt:variant>
      <vt:variant>
        <vt:lpstr>Links</vt:lpstr>
      </vt:variant>
      <vt:variant>
        <vt:i4>1</vt:i4>
      </vt:variant>
      <vt:variant>
        <vt:lpstr>Embedded OLE Servers</vt:lpstr>
      </vt:variant>
      <vt:variant>
        <vt:i4>1</vt:i4>
      </vt:variant>
      <vt:variant>
        <vt:lpstr>Slide Titles</vt:lpstr>
      </vt:variant>
      <vt:variant>
        <vt:i4>42</vt:i4>
      </vt:variant>
    </vt:vector>
  </HeadingPairs>
  <TitlesOfParts>
    <vt:vector size="45" baseType="lpstr">
      <vt:lpstr>Office Theme</vt:lpstr>
      <vt:lpstr>SP STICKY 1:NPBCWR folder:Latest FINAL NPBCWR TM for ECC:EC trainers pack slides 3.docx!OLE_LINK1</vt:lpstr>
      <vt:lpstr>Document</vt:lpstr>
      <vt:lpstr>European Care Certificate (ECC)   Train the Trainer Course “Doing Things Right in Social Care”</vt:lpstr>
      <vt:lpstr>PowerPoint Presentation</vt:lpstr>
      <vt:lpstr>PowerPoint Presentation</vt:lpstr>
      <vt:lpstr>PowerPoint Presentation</vt:lpstr>
      <vt:lpstr>PowerPoint Presentation</vt:lpstr>
      <vt:lpstr>How can ECC help an employer</vt:lpstr>
      <vt:lpstr>BESCLO</vt:lpstr>
      <vt:lpstr>PowerPoint Presentation</vt:lpstr>
      <vt:lpstr>BESCLO</vt:lpstr>
      <vt:lpstr>How to use the ECC training pack</vt:lpstr>
      <vt:lpstr>How to get the best from your learners</vt:lpstr>
      <vt:lpstr>PowerPoint Presentation</vt:lpstr>
      <vt:lpstr>Besclo 1. The values of social care</vt:lpstr>
      <vt:lpstr>Besclo 1. The values of social care</vt:lpstr>
      <vt:lpstr>UN Convention 8 Guiding principles </vt:lpstr>
      <vt:lpstr>Besclo 1. The values of social care</vt:lpstr>
      <vt:lpstr>Besclo 1.  The values of social care</vt:lpstr>
      <vt:lpstr>Besclo 2 Promote life quality  for the individuals you support.</vt:lpstr>
      <vt:lpstr>PowerPoint Presentation</vt:lpstr>
      <vt:lpstr>PowerPoint Presentation</vt:lpstr>
      <vt:lpstr>Duty of Care</vt:lpstr>
      <vt:lpstr>Risk Assessment</vt:lpstr>
      <vt:lpstr>PowerPoint Presentation</vt:lpstr>
      <vt:lpstr>Working in partnership</vt:lpstr>
      <vt:lpstr>Working with individuals</vt:lpstr>
      <vt:lpstr>Basic First Aid</vt:lpstr>
      <vt:lpstr>Security </vt:lpstr>
      <vt:lpstr>Personal safety and wellbeing</vt:lpstr>
      <vt:lpstr>Verbal and non-verbal communication</vt:lpstr>
      <vt:lpstr>Touch as a form of communication</vt:lpstr>
      <vt:lpstr>Touch as a form of communication</vt:lpstr>
      <vt:lpstr>What is abuse?</vt:lpstr>
      <vt:lpstr>Types of abuse</vt:lpstr>
      <vt:lpstr>Where does abuse happen? </vt:lpstr>
      <vt:lpstr>What leads people to abuse?</vt:lpstr>
      <vt:lpstr>What leads people to abuse?</vt:lpstr>
      <vt:lpstr>What should you do?</vt:lpstr>
      <vt:lpstr>What should you do?</vt:lpstr>
      <vt:lpstr>What should you do”</vt:lpstr>
      <vt:lpstr>PowerPoint Presentation</vt:lpstr>
      <vt:lpstr>Supervision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European Care Certificate  Train the Trainer Course</dc:title>
  <dc:creator>shirley</dc:creator>
  <cp:lastModifiedBy>james churchill</cp:lastModifiedBy>
  <cp:revision>36</cp:revision>
  <dcterms:created xsi:type="dcterms:W3CDTF">2013-09-05T18:47:28Z</dcterms:created>
  <dcterms:modified xsi:type="dcterms:W3CDTF">2016-12-22T17:10:44Z</dcterms:modified>
</cp:coreProperties>
</file>