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08"/>
  </p:notesMasterIdLst>
  <p:handoutMasterIdLst>
    <p:handoutMasterId r:id="rId109"/>
  </p:handout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7" r:id="rId51"/>
    <p:sldId id="308" r:id="rId52"/>
    <p:sldId id="306"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4AC5"/>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215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0"/>
    </p:cViewPr>
  </p:sorter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notesMaster" Target="notesMasters/notesMaster1.xml"/><Relationship Id="rId109"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printerSettings" Target="printerSettings/printerSettings1.bin"/><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21B3CA-F223-164B-A8A2-07B4D1563709}" type="datetimeFigureOut">
              <a:rPr lang="en-US" smtClean="0"/>
              <a:t>02/12/2015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E041C2-ED7B-6842-A72E-A91BFD33B01A}" type="slidenum">
              <a:rPr lang="en-US" smtClean="0"/>
              <a:t>‹#›</a:t>
            </a:fld>
            <a:endParaRPr lang="en-US"/>
          </a:p>
        </p:txBody>
      </p:sp>
    </p:spTree>
    <p:extLst>
      <p:ext uri="{BB962C8B-B14F-4D97-AF65-F5344CB8AC3E}">
        <p14:creationId xmlns:p14="http://schemas.microsoft.com/office/powerpoint/2010/main" val="4706651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702AF5-BFB0-004C-96C4-DAAC504DA386}" type="datetimeFigureOut">
              <a:rPr lang="en-US" smtClean="0"/>
              <a:t>02/12/2015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035F9-2330-4D40-BFC1-E5D9179FD3A0}" type="slidenum">
              <a:rPr lang="en-US" smtClean="0"/>
              <a:t>‹#›</a:t>
            </a:fld>
            <a:endParaRPr lang="en-US"/>
          </a:p>
        </p:txBody>
      </p:sp>
    </p:spTree>
    <p:extLst>
      <p:ext uri="{BB962C8B-B14F-4D97-AF65-F5344CB8AC3E}">
        <p14:creationId xmlns:p14="http://schemas.microsoft.com/office/powerpoint/2010/main" val="2775427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26D1F693-740D-2A45-BF47-2E4E1BE0BC82}"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6170EC43-AC7E-624B-BE13-C052AB5D90E0}"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dirty="0"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A11BE1F2-47A1-A64A-8317-2770AE88A98D}"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C3D778CE-A6AE-A64B-8144-7B1DB39F2917}"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EE00E988-53AF-6748-93ED-B1AD4E92D2EE}" type="datetime1">
              <a:rPr lang="en-GB" smtClean="0"/>
              <a:t>02/12/2015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933B39CC-55FE-004B-A1E9-32FCC23FE497}" type="datetime1">
              <a:rPr lang="en-GB" smtClean="0"/>
              <a:t>02/12/2015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AF40AA79-9508-A641-BC0D-D37D1B9C1F61}" type="datetime1">
              <a:rPr lang="en-GB" smtClean="0"/>
              <a:t>02/12/2015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82E4A-6634-0843-9A7F-67A682A65BAE}" type="datetime1">
              <a:rPr lang="en-GB" smtClean="0"/>
              <a:t>02/12/2015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582A9EF6-3930-D34E-BA01-8D303B4D0BCD}" type="datetime1">
              <a:rPr lang="en-GB" smtClean="0"/>
              <a:t>02/12/2015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DD49DB-271D-D646-B2A6-ABFE4889D724}" type="datetime1">
              <a:rPr lang="en-GB" smtClean="0"/>
              <a:t>02/12/2015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18FAF045-37C2-3146-A0E5-5F39B135BB4A}"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08EF8E61-3096-BA4C-9126-06A169ABE61D}" type="datetime1">
              <a:rPr lang="en-GB" smtClean="0"/>
              <a:t>02/12/2015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64AC5">
                <a:alpha val="47000"/>
              </a:srgbClr>
            </a:gs>
            <a:gs pos="100000">
              <a:srgbClr val="FFFFFF"/>
            </a:gs>
          </a:gsLst>
          <a:lin ang="168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AC1FB0C5-9387-0647-8274-6586281D55D1}" type="datetime1">
              <a:rPr lang="en-GB" smtClean="0"/>
              <a:t>02/12/2015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package" Target="../embeddings/Microsoft_Word_Document2.docx"/><Relationship Id="rId5" Type="http://schemas.openxmlformats.org/officeDocument/2006/relationships/image" Target="../media/image5.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package" Target="../embeddings/Microsoft_Word_Document3.docx"/><Relationship Id="rId5" Type="http://schemas.openxmlformats.org/officeDocument/2006/relationships/image" Target="../media/image6.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package" Target="../embeddings/Microsoft_Word_Document4.docx"/><Relationship Id="rId5" Type="http://schemas.openxmlformats.org/officeDocument/2006/relationships/image" Target="../media/image7.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package" Target="../embeddings/Microsoft_Word_Document5.docx"/><Relationship Id="rId5" Type="http://schemas.openxmlformats.org/officeDocument/2006/relationships/image" Target="../media/image9.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package" Target="../embeddings/Microsoft_Word_Document6.docx"/><Relationship Id="rId5" Type="http://schemas.openxmlformats.org/officeDocument/2006/relationships/image" Target="../media/image1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package" Target="../embeddings/Microsoft_Word_Document7.docx"/><Relationship Id="rId5" Type="http://schemas.openxmlformats.org/officeDocument/2006/relationships/image" Target="../media/image11.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package" Target="../embeddings/Microsoft_Word_Document8.docx"/><Relationship Id="rId5" Type="http://schemas.openxmlformats.org/officeDocument/2006/relationships/image" Target="../media/image12.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gif"/><Relationship Id="rId4" Type="http://schemas.openxmlformats.org/officeDocument/2006/relationships/image" Target="../media/image15.jpeg"/><Relationship Id="rId5" Type="http://schemas.openxmlformats.org/officeDocument/2006/relationships/image" Target="../media/image16.gif"/><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package" Target="../embeddings/Microsoft_Word_Document9.docx"/><Relationship Id="rId5" Type="http://schemas.openxmlformats.org/officeDocument/2006/relationships/image" Target="../media/image18.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rcuk.org.uk" TargetMode="External"/><Relationship Id="rId3" Type="http://schemas.openxmlformats.org/officeDocument/2006/relationships/hyperlink" Target="mailto:Shirley.potter@arcuk.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777" y="3375741"/>
            <a:ext cx="8829338" cy="1336956"/>
          </a:xfrm>
        </p:spPr>
        <p:txBody>
          <a:bodyPr/>
          <a:lstStyle/>
          <a:p>
            <a:r>
              <a:rPr lang="en-US" sz="5400" b="1" dirty="0" smtClean="0">
                <a:solidFill>
                  <a:srgbClr val="064AC5"/>
                </a:solidFill>
              </a:rPr>
              <a:t>European Care Certificate</a:t>
            </a:r>
            <a:br>
              <a:rPr lang="en-US" sz="5400" b="1" dirty="0" smtClean="0">
                <a:solidFill>
                  <a:srgbClr val="064AC5"/>
                </a:solidFill>
              </a:rPr>
            </a:br>
            <a:r>
              <a:rPr lang="en-US" sz="5400" b="1" dirty="0" smtClean="0">
                <a:solidFill>
                  <a:srgbClr val="064AC5"/>
                </a:solidFill>
              </a:rPr>
              <a:t/>
            </a:r>
            <a:br>
              <a:rPr lang="en-US" sz="5400" b="1" dirty="0" smtClean="0">
                <a:solidFill>
                  <a:srgbClr val="064AC5"/>
                </a:solidFill>
              </a:rPr>
            </a:br>
            <a:r>
              <a:rPr lang="en-US" sz="6600" b="1" dirty="0" smtClean="0">
                <a:solidFill>
                  <a:srgbClr val="064AC5"/>
                </a:solidFill>
              </a:rPr>
              <a:t>Training Course</a:t>
            </a:r>
            <a:endParaRPr lang="en-US" sz="6600" b="1" dirty="0">
              <a:solidFill>
                <a:srgbClr val="064AC5"/>
              </a:solidFill>
            </a:endParaRPr>
          </a:p>
        </p:txBody>
      </p:sp>
      <p:pic>
        <p:nvPicPr>
          <p:cNvPr id="4" name="Picture 3"/>
          <p:cNvPicPr>
            <a:picLocks noChangeAspect="1"/>
          </p:cNvPicPr>
          <p:nvPr/>
        </p:nvPicPr>
        <p:blipFill>
          <a:blip r:embed="rId2"/>
          <a:stretch>
            <a:fillRect/>
          </a:stretch>
        </p:blipFill>
        <p:spPr>
          <a:xfrm>
            <a:off x="5443729" y="280140"/>
            <a:ext cx="3590386" cy="1395342"/>
          </a:xfrm>
          <a:prstGeom prst="rect">
            <a:avLst/>
          </a:prstGeom>
        </p:spPr>
      </p:pic>
      <p:sp>
        <p:nvSpPr>
          <p:cNvPr id="6" name="TextBox 5"/>
          <p:cNvSpPr txBox="1"/>
          <p:nvPr/>
        </p:nvSpPr>
        <p:spPr>
          <a:xfrm>
            <a:off x="107010" y="6275668"/>
            <a:ext cx="8484405" cy="400110"/>
          </a:xfrm>
          <a:prstGeom prst="rect">
            <a:avLst/>
          </a:prstGeom>
          <a:noFill/>
        </p:spPr>
        <p:txBody>
          <a:bodyPr wrap="square" rtlCol="0">
            <a:spAutoFit/>
          </a:bodyPr>
          <a:lstStyle/>
          <a:p>
            <a:r>
              <a:rPr lang="en-US" sz="1000" dirty="0" smtClean="0"/>
              <a:t>This </a:t>
            </a:r>
            <a:r>
              <a:rPr lang="en-US" sz="1000" dirty="0"/>
              <a:t>project has been funded with support from the European </a:t>
            </a:r>
            <a:r>
              <a:rPr lang="en-US" sz="1000" dirty="0" smtClean="0"/>
              <a:t>Commission. This </a:t>
            </a:r>
            <a:r>
              <a:rPr lang="en-US" sz="1000" dirty="0"/>
              <a:t>publication [communication] reflects the views only of the author, and the Commission cannot be held responsible for any use which may be made of the information contained therein</a:t>
            </a:r>
          </a:p>
        </p:txBody>
      </p:sp>
      <p:sp>
        <p:nvSpPr>
          <p:cNvPr id="7" name="Slide Number Placeholder 6"/>
          <p:cNvSpPr>
            <a:spLocks noGrp="1"/>
          </p:cNvSpPr>
          <p:nvPr>
            <p:ph type="sldNum" sz="quarter" idx="12"/>
          </p:nvPr>
        </p:nvSpPr>
        <p:spPr/>
        <p:txBody>
          <a:bodyPr/>
          <a:lstStyle/>
          <a:p>
            <a:fld id="{7F5CE407-6216-4202-80E4-A30DC2F709B2}" type="slidenum">
              <a:rPr lang="en-US" smtClean="0"/>
              <a:t>0</a:t>
            </a:fld>
            <a:endParaRPr lang="en-US"/>
          </a:p>
        </p:txBody>
      </p:sp>
      <p:pic>
        <p:nvPicPr>
          <p:cNvPr id="8" name="Picture 7" descr="ECC-1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77" y="241266"/>
            <a:ext cx="2542474" cy="1434216"/>
          </a:xfrm>
          <a:prstGeom prst="rect">
            <a:avLst/>
          </a:prstGeom>
        </p:spPr>
      </p:pic>
    </p:spTree>
    <p:extLst>
      <p:ext uri="{BB962C8B-B14F-4D97-AF65-F5344CB8AC3E}">
        <p14:creationId xmlns:p14="http://schemas.microsoft.com/office/powerpoint/2010/main" val="45600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748" y="107576"/>
            <a:ext cx="8120803" cy="2717192"/>
          </a:xfrm>
        </p:spPr>
        <p:txBody>
          <a:bodyPr/>
          <a:lstStyle/>
          <a:p>
            <a:r>
              <a:rPr lang="en-GB" b="1" dirty="0"/>
              <a:t>European Care Certificate </a:t>
            </a:r>
            <a:r>
              <a:rPr lang="en-GB" dirty="0"/>
              <a:t/>
            </a:r>
            <a:br>
              <a:rPr lang="en-GB" dirty="0"/>
            </a:br>
            <a:r>
              <a:rPr lang="en-GB" b="1" dirty="0"/>
              <a:t>(ECC)</a:t>
            </a:r>
            <a:r>
              <a:rPr lang="en-GB" dirty="0"/>
              <a:t/>
            </a:r>
            <a:br>
              <a:rPr lang="en-GB" dirty="0"/>
            </a:br>
            <a:endParaRPr lang="en-US" dirty="0"/>
          </a:p>
        </p:txBody>
      </p:sp>
      <p:sp>
        <p:nvSpPr>
          <p:cNvPr id="3" name="Content Placeholder 2"/>
          <p:cNvSpPr>
            <a:spLocks noGrp="1"/>
          </p:cNvSpPr>
          <p:nvPr>
            <p:ph idx="1"/>
          </p:nvPr>
        </p:nvSpPr>
        <p:spPr>
          <a:xfrm>
            <a:off x="636856" y="2147637"/>
            <a:ext cx="8042276" cy="4343400"/>
          </a:xfrm>
        </p:spPr>
        <p:txBody>
          <a:bodyPr/>
          <a:lstStyle/>
          <a:p>
            <a:pPr marL="0" indent="0">
              <a:buNone/>
            </a:pPr>
            <a:endParaRPr lang="en-GB" dirty="0"/>
          </a:p>
          <a:p>
            <a:r>
              <a:rPr lang="en-GB" b="1" dirty="0"/>
              <a:t>This is the minimum level of induction that all care workers should complete when starting to work in health and social care.</a:t>
            </a:r>
            <a:endParaRPr lang="en-GB" dirty="0"/>
          </a:p>
          <a:p>
            <a:r>
              <a:rPr lang="en-GB" b="1" dirty="0"/>
              <a:t>It comprises of the Basic European Social Care Learning Outcomes (BESCLO)</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a:t>
            </a:fld>
            <a:endParaRPr lang="en-US"/>
          </a:p>
        </p:txBody>
      </p:sp>
    </p:spTree>
    <p:extLst>
      <p:ext uri="{BB962C8B-B14F-4D97-AF65-F5344CB8AC3E}">
        <p14:creationId xmlns:p14="http://schemas.microsoft.com/office/powerpoint/2010/main" val="668074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848" y="218973"/>
            <a:ext cx="8350703" cy="1094173"/>
          </a:xfrm>
        </p:spPr>
        <p:txBody>
          <a:bodyPr/>
          <a:lstStyle/>
          <a:p>
            <a:r>
              <a:rPr lang="en-GB" sz="4400" b="1" dirty="0"/>
              <a:t>The BESCLO are listed below</a:t>
            </a:r>
            <a:r>
              <a:rPr lang="en-GB" sz="4400" b="1" dirty="0" smtClean="0"/>
              <a:t>:</a:t>
            </a:r>
            <a:endParaRPr lang="en-US" sz="4400" b="1" dirty="0"/>
          </a:p>
        </p:txBody>
      </p:sp>
      <p:sp>
        <p:nvSpPr>
          <p:cNvPr id="3" name="Content Placeholder 2"/>
          <p:cNvSpPr>
            <a:spLocks noGrp="1"/>
          </p:cNvSpPr>
          <p:nvPr>
            <p:ph idx="1"/>
          </p:nvPr>
        </p:nvSpPr>
        <p:spPr/>
        <p:txBody>
          <a:bodyPr>
            <a:normAutofit fontScale="92500" lnSpcReduction="10000"/>
          </a:bodyPr>
          <a:lstStyle/>
          <a:p>
            <a:pPr marL="457200" lvl="0" indent="-457200">
              <a:buFont typeface="+mj-lt"/>
              <a:buAutoNum type="arabicPeriod"/>
            </a:pPr>
            <a:r>
              <a:rPr lang="en-GB" b="1" dirty="0"/>
              <a:t>The values of social care</a:t>
            </a:r>
            <a:endParaRPr lang="en-GB" dirty="0"/>
          </a:p>
          <a:p>
            <a:pPr marL="457200" lvl="0" indent="-457200">
              <a:buFont typeface="+mj-lt"/>
              <a:buAutoNum type="arabicPeriod"/>
            </a:pPr>
            <a:r>
              <a:rPr lang="en-GB" b="1" dirty="0"/>
              <a:t>Promote life quality for the individuals you support</a:t>
            </a:r>
            <a:endParaRPr lang="en-GB" dirty="0"/>
          </a:p>
          <a:p>
            <a:pPr marL="457200" lvl="0" indent="-457200">
              <a:buFont typeface="+mj-lt"/>
              <a:buAutoNum type="arabicPeriod"/>
            </a:pPr>
            <a:r>
              <a:rPr lang="en-GB" b="1" dirty="0"/>
              <a:t>Working with risk</a:t>
            </a:r>
            <a:endParaRPr lang="en-GB" dirty="0"/>
          </a:p>
          <a:p>
            <a:pPr marL="457200" lvl="0" indent="-457200">
              <a:buFont typeface="+mj-lt"/>
              <a:buAutoNum type="arabicPeriod"/>
            </a:pPr>
            <a:r>
              <a:rPr lang="en-GB" b="1" dirty="0"/>
              <a:t>Understand your role as a support worker</a:t>
            </a:r>
            <a:endParaRPr lang="en-GB" dirty="0"/>
          </a:p>
          <a:p>
            <a:pPr marL="457200" lvl="0" indent="-457200">
              <a:buFont typeface="+mj-lt"/>
              <a:buAutoNum type="arabicPeriod"/>
            </a:pPr>
            <a:r>
              <a:rPr lang="en-GB" b="1" dirty="0"/>
              <a:t>Safety at work</a:t>
            </a:r>
            <a:endParaRPr lang="en-GB" dirty="0"/>
          </a:p>
          <a:p>
            <a:pPr marL="457200" lvl="0" indent="-457200">
              <a:buFont typeface="+mj-lt"/>
              <a:buAutoNum type="arabicPeriod"/>
            </a:pPr>
            <a:r>
              <a:rPr lang="en-GB" b="1" dirty="0"/>
              <a:t>Communicating positively</a:t>
            </a:r>
            <a:endParaRPr lang="en-GB" dirty="0"/>
          </a:p>
          <a:p>
            <a:pPr marL="457200" lvl="0" indent="-457200">
              <a:buFont typeface="+mj-lt"/>
              <a:buAutoNum type="arabicPeriod"/>
            </a:pPr>
            <a:r>
              <a:rPr lang="en-GB" b="1" dirty="0"/>
              <a:t>Recognise and respond to abuse and neglect</a:t>
            </a:r>
            <a:endParaRPr lang="en-GB" dirty="0"/>
          </a:p>
          <a:p>
            <a:pPr marL="457200" lvl="0" indent="-457200">
              <a:buFont typeface="+mj-lt"/>
              <a:buAutoNum type="arabicPeriod"/>
            </a:pPr>
            <a:r>
              <a:rPr lang="en-GB" b="1" dirty="0"/>
              <a:t>Develop as a worker</a:t>
            </a:r>
            <a:endParaRPr lang="en-GB" dirty="0"/>
          </a:p>
          <a:p>
            <a:pPr marL="457200" indent="-45720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2</a:t>
            </a:fld>
            <a:endParaRPr lang="en-US"/>
          </a:p>
        </p:txBody>
      </p:sp>
    </p:spTree>
    <p:extLst>
      <p:ext uri="{BB962C8B-B14F-4D97-AF65-F5344CB8AC3E}">
        <p14:creationId xmlns:p14="http://schemas.microsoft.com/office/powerpoint/2010/main" val="80456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a:t>The main values that support working in social care are</a:t>
            </a:r>
            <a:r>
              <a:rPr lang="en-US" sz="3600" b="1" dirty="0" smtClean="0"/>
              <a:t>:</a:t>
            </a:r>
            <a:endParaRPr lang="en-US" sz="3600" b="1" dirty="0"/>
          </a:p>
        </p:txBody>
      </p:sp>
      <p:sp>
        <p:nvSpPr>
          <p:cNvPr id="3" name="Content Placeholder 2"/>
          <p:cNvSpPr>
            <a:spLocks noGrp="1"/>
          </p:cNvSpPr>
          <p:nvPr>
            <p:ph idx="1"/>
          </p:nvPr>
        </p:nvSpPr>
        <p:spPr/>
        <p:txBody>
          <a:bodyPr>
            <a:normAutofit lnSpcReduction="10000"/>
          </a:bodyPr>
          <a:lstStyle/>
          <a:p>
            <a:pPr marL="0" lvl="0" indent="0">
              <a:buNone/>
            </a:pPr>
            <a:r>
              <a:rPr lang="en-US" b="1" dirty="0" smtClean="0"/>
              <a:t>	</a:t>
            </a:r>
            <a:r>
              <a:rPr lang="en-US" sz="3200" b="1" dirty="0" smtClean="0"/>
              <a:t>Rights</a:t>
            </a:r>
            <a:endParaRPr lang="en-GB" sz="3200" dirty="0"/>
          </a:p>
          <a:p>
            <a:r>
              <a:rPr lang="en-US" sz="3200" dirty="0"/>
              <a:t>This is ensuring an individual’s rights are upheld at all times, especially when an individual may not be in a position to ensure themselves that their rights are being upheld. This includes the rights of people to be treated equally and to be valued as individuals.</a:t>
            </a:r>
            <a:endParaRPr lang="en-GB" sz="32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a:t>
            </a:fld>
            <a:endParaRPr lang="en-US"/>
          </a:p>
        </p:txBody>
      </p:sp>
    </p:spTree>
    <p:extLst>
      <p:ext uri="{BB962C8B-B14F-4D97-AF65-F5344CB8AC3E}">
        <p14:creationId xmlns:p14="http://schemas.microsoft.com/office/powerpoint/2010/main" val="261358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dirty="0" smtClean="0"/>
              <a:t>	</a:t>
            </a:r>
            <a:r>
              <a:rPr lang="en-US" sz="3200" b="1" dirty="0" smtClean="0"/>
              <a:t>Individuality</a:t>
            </a:r>
            <a:endParaRPr lang="en-GB" sz="3200" dirty="0"/>
          </a:p>
          <a:p>
            <a:r>
              <a:rPr lang="en-US" sz="3200" dirty="0"/>
              <a:t>This is about ensuring you treat each person as an individual and not as if they are the same as everyone in a group. Encourage an individual to be himself or herself, to develop a sense of identity which is special and unique.</a:t>
            </a:r>
            <a:endParaRPr lang="en-GB" sz="3200" dirty="0"/>
          </a:p>
          <a:p>
            <a:pPr marL="0" indent="0">
              <a:buNone/>
            </a:pPr>
            <a:endParaRPr lang="en-GB" sz="3200" dirty="0"/>
          </a:p>
        </p:txBody>
      </p:sp>
      <p:sp>
        <p:nvSpPr>
          <p:cNvPr id="4" name="Slide Number Placeholder 3"/>
          <p:cNvSpPr>
            <a:spLocks noGrp="1"/>
          </p:cNvSpPr>
          <p:nvPr>
            <p:ph type="sldNum" sz="quarter" idx="12"/>
          </p:nvPr>
        </p:nvSpPr>
        <p:spPr/>
        <p:txBody>
          <a:bodyPr/>
          <a:lstStyle/>
          <a:p>
            <a:fld id="{7F5CE407-6216-4202-80E4-A30DC2F709B2}" type="slidenum">
              <a:rPr lang="en-US" smtClean="0"/>
              <a:t>4</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319731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lvl="0" indent="0">
              <a:buNone/>
            </a:pPr>
            <a:r>
              <a:rPr lang="en-US" b="1" dirty="0" smtClean="0"/>
              <a:t>	</a:t>
            </a:r>
            <a:r>
              <a:rPr lang="en-US" sz="2800" b="1" dirty="0" smtClean="0"/>
              <a:t>Choice</a:t>
            </a:r>
            <a:endParaRPr lang="en-GB" sz="2800" dirty="0"/>
          </a:p>
          <a:p>
            <a:r>
              <a:rPr lang="en-US" sz="2800" dirty="0"/>
              <a:t>This is about choice in basic things such as what we wear and what we eat for breakfast, along with larger issues such as where we live and how we choose to live our lives. You need to ensure that the individuals who you work with also understand the consequences of the choices they make. This means they are making ‘informed’ choices. </a:t>
            </a:r>
            <a:endParaRPr lang="en-GB" sz="28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2812338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dirty="0" smtClean="0"/>
              <a:t>	</a:t>
            </a:r>
            <a:r>
              <a:rPr lang="en-US" sz="2800" b="1" dirty="0" smtClean="0"/>
              <a:t>Privacy</a:t>
            </a:r>
            <a:endParaRPr lang="en-GB" sz="2800" dirty="0"/>
          </a:p>
          <a:p>
            <a:r>
              <a:rPr lang="en-US" sz="2800" dirty="0"/>
              <a:t>This is linked closely to respect and dignity. It is about having time and space on your own, if you want it. You should ensure privacy is maintained when you are working with an individual on such things as their personal care or finances.</a:t>
            </a:r>
            <a:endParaRPr lang="en-GB" sz="28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214358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b="1" dirty="0" smtClean="0"/>
              <a:t>	</a:t>
            </a:r>
            <a:r>
              <a:rPr lang="en-US" sz="2800" b="1" dirty="0" smtClean="0"/>
              <a:t>Independence</a:t>
            </a:r>
            <a:endParaRPr lang="en-GB" sz="2800" dirty="0"/>
          </a:p>
          <a:p>
            <a:r>
              <a:rPr lang="en-US" sz="2800" dirty="0"/>
              <a:t>When you are working in the care sector the temptation is to want to ‘look after’ an individual, which may result in stifling his or her independence. Your role is to empower the individual to develop and maintain their independence as much as possible</a:t>
            </a:r>
            <a:r>
              <a:rPr lang="en-GB" sz="2800" dirty="0"/>
              <a:t> </a:t>
            </a:r>
            <a:endParaRPr lang="en-US" sz="2800" dirty="0"/>
          </a:p>
        </p:txBody>
      </p:sp>
      <p:sp>
        <p:nvSpPr>
          <p:cNvPr id="4" name="Slide Number Placeholder 3"/>
          <p:cNvSpPr>
            <a:spLocks noGrp="1"/>
          </p:cNvSpPr>
          <p:nvPr>
            <p:ph type="sldNum" sz="quarter" idx="12"/>
          </p:nvPr>
        </p:nvSpPr>
        <p:spPr/>
        <p:txBody>
          <a:bodyPr/>
          <a:lstStyle/>
          <a:p>
            <a:fld id="{7F5CE407-6216-4202-80E4-A30DC2F709B2}" type="slidenum">
              <a:rPr lang="en-US" smtClean="0"/>
              <a:t>7</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637480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lvl="0" indent="0">
              <a:buNone/>
            </a:pPr>
            <a:r>
              <a:rPr lang="en-US" b="1" dirty="0" smtClean="0"/>
              <a:t>	</a:t>
            </a:r>
            <a:r>
              <a:rPr lang="en-US" sz="2800" b="1" dirty="0" smtClean="0"/>
              <a:t>Dignity</a:t>
            </a:r>
            <a:endParaRPr lang="en-GB" sz="2800" dirty="0"/>
          </a:p>
          <a:p>
            <a:r>
              <a:rPr lang="en-US" sz="2800" dirty="0"/>
              <a:t>This is related to an individual’s self esteem, giving them a degree of worth or </a:t>
            </a:r>
            <a:r>
              <a:rPr lang="en-US" sz="2800" dirty="0" err="1"/>
              <a:t>honour</a:t>
            </a:r>
            <a:r>
              <a:rPr lang="en-US" sz="2800" dirty="0"/>
              <a:t>. This is achieved through personal development and personal expression. Dignity is promoted in how we speak to people and the way we do things with others.</a:t>
            </a:r>
            <a:endParaRPr lang="en-GB" sz="2800" dirty="0"/>
          </a:p>
          <a:p>
            <a:pPr marL="0" indent="0">
              <a:buNone/>
            </a:pPr>
            <a:r>
              <a:rPr lang="en-US" sz="2800" dirty="0" smtClean="0"/>
              <a:t>	</a:t>
            </a:r>
            <a:endParaRPr lang="en-US" sz="2800" dirty="0"/>
          </a:p>
        </p:txBody>
      </p:sp>
      <p:sp>
        <p:nvSpPr>
          <p:cNvPr id="4" name="Slide Number Placeholder 3"/>
          <p:cNvSpPr>
            <a:spLocks noGrp="1"/>
          </p:cNvSpPr>
          <p:nvPr>
            <p:ph type="sldNum" sz="quarter" idx="12"/>
          </p:nvPr>
        </p:nvSpPr>
        <p:spPr/>
        <p:txBody>
          <a:bodyPr/>
          <a:lstStyle/>
          <a:p>
            <a:fld id="{7F5CE407-6216-4202-80E4-A30DC2F709B2}" type="slidenum">
              <a:rPr lang="en-US" smtClean="0"/>
              <a:t>8</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251311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marL="0" lvl="0" indent="0">
              <a:buNone/>
            </a:pPr>
            <a:r>
              <a:rPr lang="en-US" b="1" dirty="0" smtClean="0"/>
              <a:t>	</a:t>
            </a:r>
            <a:r>
              <a:rPr lang="en-US" sz="4000" b="1" dirty="0" smtClean="0"/>
              <a:t>Respect</a:t>
            </a:r>
            <a:endParaRPr lang="en-GB" sz="4000" dirty="0"/>
          </a:p>
          <a:p>
            <a:r>
              <a:rPr lang="en-US" sz="4000" dirty="0"/>
              <a:t>This is linked to dignity and is about showing regard and courtesy for others. Ensuring that what an individual says and does is important and matters.</a:t>
            </a:r>
            <a:endParaRPr lang="en-GB" sz="4000" dirty="0"/>
          </a:p>
          <a:p>
            <a:pPr marL="0" lvl="0" indent="0">
              <a:buNone/>
            </a:pPr>
            <a:r>
              <a:rPr lang="en-US" sz="4000" b="1" dirty="0" smtClean="0"/>
              <a:t>	Partnership</a:t>
            </a:r>
            <a:endParaRPr lang="en-GB" sz="4000" dirty="0"/>
          </a:p>
          <a:p>
            <a:r>
              <a:rPr lang="en-US" sz="4000" dirty="0"/>
              <a:t>This is about working together to achieve aims and goals. Working together with the individuals you support, their family, friends and </a:t>
            </a:r>
            <a:r>
              <a:rPr lang="en-US" sz="4000" dirty="0" err="1"/>
              <a:t>carers</a:t>
            </a:r>
            <a:r>
              <a:rPr lang="en-US" sz="4000" dirty="0"/>
              <a:t>, colleagues and other professionals.</a:t>
            </a:r>
            <a:endParaRPr lang="en-GB" sz="4000" dirty="0"/>
          </a:p>
          <a:p>
            <a:pPr marL="0" indent="0">
              <a:buNone/>
            </a:pP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a:t>
            </a:fld>
            <a:endParaRPr lang="en-US"/>
          </a:p>
        </p:txBody>
      </p:sp>
      <p:sp>
        <p:nvSpPr>
          <p:cNvPr id="6" name="Title 1"/>
          <p:cNvSpPr>
            <a:spLocks noGrp="1"/>
          </p:cNvSpPr>
          <p:nvPr>
            <p:ph type="title"/>
          </p:nvPr>
        </p:nvSpPr>
        <p:spPr>
          <a:xfrm>
            <a:off x="549275" y="107576"/>
            <a:ext cx="8042276" cy="1336956"/>
          </a:xfrm>
        </p:spPr>
        <p:txBody>
          <a:bodyPr/>
          <a:lstStyle/>
          <a:p>
            <a:pPr algn="l"/>
            <a:r>
              <a:rPr lang="en-US" sz="3600" b="1" dirty="0"/>
              <a:t>The main values that support working in social care are:</a:t>
            </a:r>
            <a:endParaRPr lang="en-US" sz="3600" dirty="0"/>
          </a:p>
        </p:txBody>
      </p:sp>
    </p:spTree>
    <p:extLst>
      <p:ext uri="{BB962C8B-B14F-4D97-AF65-F5344CB8AC3E}">
        <p14:creationId xmlns:p14="http://schemas.microsoft.com/office/powerpoint/2010/main" val="393376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lvl="0" indent="0">
              <a:buNone/>
            </a:pPr>
            <a:r>
              <a:rPr lang="en-US" b="1" dirty="0" smtClean="0"/>
              <a:t>	</a:t>
            </a:r>
            <a:r>
              <a:rPr lang="en-US" sz="2800" b="1" dirty="0" smtClean="0"/>
              <a:t>Empowerment</a:t>
            </a:r>
            <a:endParaRPr lang="en-GB" sz="2800" dirty="0"/>
          </a:p>
          <a:p>
            <a:r>
              <a:rPr lang="en-US" sz="2800" dirty="0"/>
              <a:t>This is about enabling the person to do things for themselves, giving them a sense of confidence and competence.</a:t>
            </a:r>
            <a:endParaRPr lang="en-GB" sz="2800" dirty="0"/>
          </a:p>
          <a:p>
            <a:pPr marL="0" indent="0">
              <a:buNone/>
            </a:pPr>
            <a:endParaRPr lang="en-GB" sz="2800" dirty="0"/>
          </a:p>
          <a:p>
            <a:pPr marL="0" lvl="0" indent="0">
              <a:buNone/>
            </a:pPr>
            <a:r>
              <a:rPr lang="en-US" sz="2800" b="1" dirty="0" smtClean="0"/>
              <a:t>	Inclusion</a:t>
            </a:r>
            <a:endParaRPr lang="en-GB" sz="2800" dirty="0"/>
          </a:p>
          <a:p>
            <a:r>
              <a:rPr lang="en-US" sz="2800" dirty="0"/>
              <a:t>This is about ensuring the individual you support is included in activities, making choices and making decisions in all aspects of their life</a:t>
            </a:r>
            <a:endParaRPr lang="en-GB" sz="2800" dirty="0"/>
          </a:p>
          <a:p>
            <a:endParaRPr lang="en-GB" sz="28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10</a:t>
            </a:fld>
            <a:endParaRPr lang="en-US"/>
          </a:p>
        </p:txBody>
      </p:sp>
      <p:sp>
        <p:nvSpPr>
          <p:cNvPr id="6" name="Title 1"/>
          <p:cNvSpPr txBox="1">
            <a:spLocks/>
          </p:cNvSpPr>
          <p:nvPr/>
        </p:nvSpPr>
        <p:spPr>
          <a:xfrm>
            <a:off x="701675" y="259976"/>
            <a:ext cx="8042276" cy="1336956"/>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3600" b="1" smtClean="0"/>
              <a:t>The main values that support working in social care are:</a:t>
            </a:r>
            <a:endParaRPr lang="en-US" sz="3600" dirty="0"/>
          </a:p>
        </p:txBody>
      </p:sp>
    </p:spTree>
    <p:extLst>
      <p:ext uri="{BB962C8B-B14F-4D97-AF65-F5344CB8AC3E}">
        <p14:creationId xmlns:p14="http://schemas.microsoft.com/office/powerpoint/2010/main" val="3424016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a:t>The main values that support working in social care are:</a:t>
            </a:r>
            <a:endParaRPr lang="en-US" sz="3600" dirty="0"/>
          </a:p>
        </p:txBody>
      </p:sp>
      <p:sp>
        <p:nvSpPr>
          <p:cNvPr id="3" name="Content Placeholder 2"/>
          <p:cNvSpPr>
            <a:spLocks noGrp="1"/>
          </p:cNvSpPr>
          <p:nvPr>
            <p:ph idx="1"/>
          </p:nvPr>
        </p:nvSpPr>
        <p:spPr/>
        <p:txBody>
          <a:bodyPr/>
          <a:lstStyle/>
          <a:p>
            <a:pPr marL="0" lvl="0" indent="0">
              <a:buNone/>
            </a:pPr>
            <a:r>
              <a:rPr lang="en-US" b="1" dirty="0" smtClean="0"/>
              <a:t>	</a:t>
            </a:r>
            <a:r>
              <a:rPr lang="en-US" sz="2800" b="1" dirty="0" smtClean="0"/>
              <a:t>Self </a:t>
            </a:r>
            <a:r>
              <a:rPr lang="en-US" sz="2800" b="1" dirty="0"/>
              <a:t>determination</a:t>
            </a:r>
            <a:endParaRPr lang="en-GB" sz="2800" dirty="0"/>
          </a:p>
          <a:p>
            <a:r>
              <a:rPr lang="en-US" sz="2800" dirty="0"/>
              <a:t>Self-determination means being who you want to be and making the choices that make this possible. It is important to encourage individuals to have self-determination, so that they can make choices and decisions about their life.</a:t>
            </a:r>
            <a:endParaRPr lang="en-GB" sz="2800" dirty="0"/>
          </a:p>
          <a:p>
            <a:endParaRPr lang="en-US" sz="2800" dirty="0"/>
          </a:p>
        </p:txBody>
      </p:sp>
      <p:sp>
        <p:nvSpPr>
          <p:cNvPr id="4" name="Slide Number Placeholder 3"/>
          <p:cNvSpPr>
            <a:spLocks noGrp="1"/>
          </p:cNvSpPr>
          <p:nvPr>
            <p:ph type="sldNum" sz="quarter" idx="12"/>
          </p:nvPr>
        </p:nvSpPr>
        <p:spPr/>
        <p:txBody>
          <a:bodyPr/>
          <a:lstStyle/>
          <a:p>
            <a:fld id="{7F5CE407-6216-4202-80E4-A30DC2F709B2}" type="slidenum">
              <a:rPr lang="en-US" smtClean="0"/>
              <a:t>11</a:t>
            </a:fld>
            <a:endParaRPr lang="en-US"/>
          </a:p>
        </p:txBody>
      </p:sp>
    </p:spTree>
    <p:extLst>
      <p:ext uri="{BB962C8B-B14F-4D97-AF65-F5344CB8AC3E}">
        <p14:creationId xmlns:p14="http://schemas.microsoft.com/office/powerpoint/2010/main" val="2603201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Guidance and Laws Supporting these values:</a:t>
            </a:r>
            <a:endParaRPr lang="en-US" dirty="0"/>
          </a:p>
        </p:txBody>
      </p:sp>
      <p:sp>
        <p:nvSpPr>
          <p:cNvPr id="3" name="Content Placeholder 2"/>
          <p:cNvSpPr>
            <a:spLocks noGrp="1"/>
          </p:cNvSpPr>
          <p:nvPr>
            <p:ph idx="1"/>
          </p:nvPr>
        </p:nvSpPr>
        <p:spPr/>
        <p:txBody>
          <a:bodyPr>
            <a:normAutofit/>
          </a:bodyPr>
          <a:lstStyle/>
          <a:p>
            <a:r>
              <a:rPr lang="en-US" sz="3600" b="1" dirty="0" smtClean="0">
                <a:latin typeface="Arial"/>
                <a:cs typeface="Arial"/>
              </a:rPr>
              <a:t>Mental Capacity Act 2005</a:t>
            </a:r>
          </a:p>
          <a:p>
            <a:r>
              <a:rPr lang="en-US" sz="3600" b="1" dirty="0" smtClean="0">
                <a:latin typeface="Arial"/>
                <a:cs typeface="Arial"/>
              </a:rPr>
              <a:t>Human Rights Act 1998</a:t>
            </a:r>
          </a:p>
          <a:p>
            <a:r>
              <a:rPr lang="en-US" sz="3600" b="1" dirty="0" smtClean="0">
                <a:latin typeface="Arial"/>
                <a:cs typeface="Arial"/>
              </a:rPr>
              <a:t>Civil Partnerships Act 2004</a:t>
            </a:r>
          </a:p>
          <a:p>
            <a:r>
              <a:rPr lang="en-US" sz="3600" b="1" dirty="0" smtClean="0">
                <a:latin typeface="Arial"/>
                <a:cs typeface="Arial"/>
              </a:rPr>
              <a:t>Equalities Act 2010</a:t>
            </a:r>
            <a:endParaRPr lang="en-US" sz="3600" b="1" dirty="0">
              <a:latin typeface="Arial"/>
              <a:cs typeface="Arial"/>
            </a:endParaRPr>
          </a:p>
        </p:txBody>
      </p:sp>
      <p:sp>
        <p:nvSpPr>
          <p:cNvPr id="4" name="Slide Number Placeholder 3"/>
          <p:cNvSpPr>
            <a:spLocks noGrp="1"/>
          </p:cNvSpPr>
          <p:nvPr>
            <p:ph type="sldNum" sz="quarter" idx="12"/>
          </p:nvPr>
        </p:nvSpPr>
        <p:spPr/>
        <p:txBody>
          <a:bodyPr/>
          <a:lstStyle/>
          <a:p>
            <a:fld id="{7F5CE407-6216-4202-80E4-A30DC2F709B2}" type="slidenum">
              <a:rPr lang="en-US" smtClean="0"/>
              <a:t>12</a:t>
            </a:fld>
            <a:endParaRPr lang="en-US"/>
          </a:p>
        </p:txBody>
      </p:sp>
    </p:spTree>
    <p:extLst>
      <p:ext uri="{BB962C8B-B14F-4D97-AF65-F5344CB8AC3E}">
        <p14:creationId xmlns:p14="http://schemas.microsoft.com/office/powerpoint/2010/main" val="2644558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9423"/>
            <a:ext cx="8042276" cy="1336956"/>
          </a:xfrm>
        </p:spPr>
        <p:txBody>
          <a:bodyPr/>
          <a:lstStyle/>
          <a:p>
            <a:r>
              <a:rPr lang="en-GB" b="1" dirty="0"/>
              <a:t>UN Convention on the Rights of People with </a:t>
            </a:r>
            <a:r>
              <a:rPr lang="en-GB" b="1" dirty="0" smtClean="0"/>
              <a:t>Disabilities</a:t>
            </a:r>
            <a:endParaRPr lang="en-US" dirty="0"/>
          </a:p>
        </p:txBody>
      </p:sp>
      <p:sp>
        <p:nvSpPr>
          <p:cNvPr id="3" name="Content Placeholder 2"/>
          <p:cNvSpPr>
            <a:spLocks noGrp="1"/>
          </p:cNvSpPr>
          <p:nvPr>
            <p:ph idx="1"/>
          </p:nvPr>
        </p:nvSpPr>
        <p:spPr>
          <a:xfrm>
            <a:off x="549275" y="2617509"/>
            <a:ext cx="8042276" cy="3326092"/>
          </a:xfrm>
        </p:spPr>
        <p:txBody>
          <a:bodyPr>
            <a:normAutofit fontScale="92500" lnSpcReduction="20000"/>
          </a:bodyPr>
          <a:lstStyle/>
          <a:p>
            <a:pPr marL="0" indent="0">
              <a:buNone/>
            </a:pPr>
            <a:r>
              <a:rPr lang="en-US" sz="3600" dirty="0"/>
              <a:t>The purpose of the UN Convention is:</a:t>
            </a:r>
            <a:endParaRPr lang="en-GB" sz="3600" dirty="0"/>
          </a:p>
          <a:p>
            <a:r>
              <a:rPr lang="en-US" sz="3600" dirty="0"/>
              <a:t>To promote, protect and ensure the full and equal enjoyment of all human rights and fundamental freedoms by all persons with disabilities and promote respect for their inherent dignity. </a:t>
            </a:r>
            <a:endParaRPr lang="en-GB" sz="36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13</a:t>
            </a:fld>
            <a:endParaRPr lang="en-US"/>
          </a:p>
        </p:txBody>
      </p:sp>
    </p:spTree>
    <p:extLst>
      <p:ext uri="{BB962C8B-B14F-4D97-AF65-F5344CB8AC3E}">
        <p14:creationId xmlns:p14="http://schemas.microsoft.com/office/powerpoint/2010/main" val="380649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sz="3600" dirty="0"/>
              <a:t>Persons with disabilities include those who have long-term physical, mental and intellectual or sensory impairments, which in interaction with various barriers may hinder their full and effective participation in society on an equal basis with others.</a:t>
            </a:r>
            <a:endParaRPr lang="en-GB" sz="3600" dirty="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14</a:t>
            </a:fld>
            <a:endParaRPr lang="en-US"/>
          </a:p>
        </p:txBody>
      </p:sp>
    </p:spTree>
    <p:extLst>
      <p:ext uri="{BB962C8B-B14F-4D97-AF65-F5344CB8AC3E}">
        <p14:creationId xmlns:p14="http://schemas.microsoft.com/office/powerpoint/2010/main" val="2511132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307" y="138829"/>
            <a:ext cx="8663199" cy="1336956"/>
          </a:xfrm>
        </p:spPr>
        <p:txBody>
          <a:bodyPr/>
          <a:lstStyle/>
          <a:p>
            <a:pPr algn="l"/>
            <a:r>
              <a:rPr lang="en-US" sz="4000" b="1" dirty="0"/>
              <a:t>There are eight guiding principles to the UN </a:t>
            </a:r>
            <a:r>
              <a:rPr lang="en-US" sz="4000" b="1" dirty="0" smtClean="0"/>
              <a:t>convention</a:t>
            </a:r>
            <a:endParaRPr lang="en-US" sz="4000" dirty="0"/>
          </a:p>
        </p:txBody>
      </p:sp>
      <p:sp>
        <p:nvSpPr>
          <p:cNvPr id="3" name="Content Placeholder 2"/>
          <p:cNvSpPr>
            <a:spLocks noGrp="1"/>
          </p:cNvSpPr>
          <p:nvPr>
            <p:ph idx="1"/>
          </p:nvPr>
        </p:nvSpPr>
        <p:spPr>
          <a:xfrm>
            <a:off x="217355" y="1475785"/>
            <a:ext cx="8671149" cy="5165007"/>
          </a:xfrm>
        </p:spPr>
        <p:txBody>
          <a:bodyPr>
            <a:normAutofit fontScale="85000" lnSpcReduction="10000"/>
          </a:bodyPr>
          <a:lstStyle/>
          <a:p>
            <a:pPr marL="457200" indent="-457200">
              <a:buFont typeface="+mj-lt"/>
              <a:buAutoNum type="arabicPeriod"/>
            </a:pPr>
            <a:r>
              <a:rPr lang="en-GB" dirty="0"/>
              <a:t>Respect for inherent dignity, </a:t>
            </a:r>
            <a:r>
              <a:rPr lang="en-GB" dirty="0" smtClean="0"/>
              <a:t>individual autonomy </a:t>
            </a:r>
            <a:r>
              <a:rPr lang="en-GB" dirty="0"/>
              <a:t>including the freedom to make one's own choices, and independence of persons</a:t>
            </a:r>
          </a:p>
          <a:p>
            <a:pPr marL="457200" indent="-457200">
              <a:buFont typeface="+mj-lt"/>
              <a:buAutoNum type="arabicPeriod"/>
            </a:pPr>
            <a:r>
              <a:rPr lang="en-GB" dirty="0"/>
              <a:t>Non-discrimination</a:t>
            </a:r>
          </a:p>
          <a:p>
            <a:pPr marL="457200" indent="-457200">
              <a:buFont typeface="+mj-lt"/>
              <a:buAutoNum type="arabicPeriod"/>
            </a:pPr>
            <a:r>
              <a:rPr lang="en-GB" dirty="0"/>
              <a:t>Full and effective participation and </a:t>
            </a:r>
            <a:r>
              <a:rPr lang="en-GB" dirty="0" smtClean="0"/>
              <a:t>inclusion in </a:t>
            </a:r>
            <a:r>
              <a:rPr lang="en-GB" dirty="0"/>
              <a:t>society</a:t>
            </a:r>
          </a:p>
          <a:p>
            <a:pPr marL="457200" indent="-457200">
              <a:buFont typeface="+mj-lt"/>
              <a:buAutoNum type="arabicPeriod"/>
            </a:pPr>
            <a:r>
              <a:rPr lang="en-GB" dirty="0"/>
              <a:t>Respect for </a:t>
            </a:r>
            <a:r>
              <a:rPr lang="en-GB" dirty="0" smtClean="0"/>
              <a:t>difference and </a:t>
            </a:r>
            <a:r>
              <a:rPr lang="en-GB" dirty="0"/>
              <a:t>acceptance of persons with disabilities as part of human diversity and </a:t>
            </a:r>
            <a:r>
              <a:rPr lang="en-GB" dirty="0" smtClean="0"/>
              <a:t>humanity</a:t>
            </a:r>
          </a:p>
          <a:p>
            <a:pPr marL="457200" lvl="0" indent="-457200">
              <a:buFont typeface="+mj-lt"/>
              <a:buAutoNum type="arabicPeriod"/>
            </a:pPr>
            <a:r>
              <a:rPr lang="en-GB" dirty="0"/>
              <a:t>Equality of </a:t>
            </a:r>
            <a:r>
              <a:rPr lang="en-GB" dirty="0" smtClean="0"/>
              <a:t>opportunity</a:t>
            </a:r>
          </a:p>
          <a:p>
            <a:pPr marL="457200" indent="-457200">
              <a:buFont typeface="+mj-lt"/>
              <a:buAutoNum type="arabicPeriod"/>
            </a:pPr>
            <a:r>
              <a:rPr lang="en-GB" dirty="0" smtClean="0"/>
              <a:t>Accessibility</a:t>
            </a:r>
          </a:p>
          <a:p>
            <a:pPr marL="457200" lvl="0" indent="-457200">
              <a:buFont typeface="+mj-lt"/>
              <a:buAutoNum type="arabicPeriod"/>
            </a:pPr>
            <a:r>
              <a:rPr lang="en-GB" dirty="0"/>
              <a:t>Equality between men and </a:t>
            </a:r>
            <a:r>
              <a:rPr lang="en-GB" dirty="0" smtClean="0"/>
              <a:t>women</a:t>
            </a:r>
          </a:p>
          <a:p>
            <a:pPr marL="457200" lvl="0" indent="-457200">
              <a:buFont typeface="+mj-lt"/>
              <a:buAutoNum type="arabicPeriod"/>
            </a:pPr>
            <a:r>
              <a:rPr lang="en-GB" dirty="0"/>
              <a:t>Respect for the evolving capacities of children with disabilities and respect for the right of children with disabilities to preserve their identities </a:t>
            </a:r>
            <a:endParaRPr lang="en-GB" dirty="0" smtClean="0"/>
          </a:p>
          <a:p>
            <a:pPr lvl="0"/>
            <a:endParaRPr lang="en-GB" dirty="0" smtClean="0"/>
          </a:p>
          <a:p>
            <a:endParaRPr lang="en-GB" dirty="0"/>
          </a:p>
          <a:p>
            <a:pPr lvl="0"/>
            <a:endParaRPr lang="en-GB" dirty="0"/>
          </a:p>
          <a:p>
            <a:endParaRPr lang="en-GB" dirty="0"/>
          </a:p>
          <a:p>
            <a:pPr lvl="0"/>
            <a:endParaRPr lang="en-GB" dirty="0"/>
          </a:p>
        </p:txBody>
      </p:sp>
      <p:sp>
        <p:nvSpPr>
          <p:cNvPr id="4" name="Slide Number Placeholder 3"/>
          <p:cNvSpPr>
            <a:spLocks noGrp="1"/>
          </p:cNvSpPr>
          <p:nvPr>
            <p:ph type="sldNum" sz="quarter" idx="12"/>
          </p:nvPr>
        </p:nvSpPr>
        <p:spPr/>
        <p:txBody>
          <a:bodyPr/>
          <a:lstStyle/>
          <a:p>
            <a:fld id="{7F5CE407-6216-4202-80E4-A30DC2F709B2}" type="slidenum">
              <a:rPr lang="en-US" smtClean="0"/>
              <a:t>15</a:t>
            </a:fld>
            <a:endParaRPr lang="en-US"/>
          </a:p>
        </p:txBody>
      </p:sp>
    </p:spTree>
    <p:extLst>
      <p:ext uri="{BB962C8B-B14F-4D97-AF65-F5344CB8AC3E}">
        <p14:creationId xmlns:p14="http://schemas.microsoft.com/office/powerpoint/2010/main" val="2359469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Model of Disability</a:t>
            </a: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16</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930813738"/>
              </p:ext>
            </p:extLst>
          </p:nvPr>
        </p:nvGraphicFramePr>
        <p:xfrm>
          <a:off x="442966" y="2136683"/>
          <a:ext cx="8445540" cy="4138985"/>
        </p:xfrm>
        <a:graphic>
          <a:graphicData uri="http://schemas.openxmlformats.org/presentationml/2006/ole">
            <mc:AlternateContent xmlns:mc="http://schemas.openxmlformats.org/markup-compatibility/2006">
              <mc:Choice xmlns:v="urn:schemas-microsoft-com:vml" Requires="v">
                <p:oleObj spid="_x0000_s1073" name="Document" r:id="rId4" imgW="6400800" imgH="3136900" progId="Word.Document.12">
                  <p:embed/>
                </p:oleObj>
              </mc:Choice>
              <mc:Fallback>
                <p:oleObj name="Document" r:id="rId4" imgW="6400800" imgH="3136900" progId="Word.Document.12">
                  <p:embed/>
                  <p:pic>
                    <p:nvPicPr>
                      <p:cNvPr id="0" name=""/>
                      <p:cNvPicPr/>
                      <p:nvPr/>
                    </p:nvPicPr>
                    <p:blipFill>
                      <a:blip r:embed="rId5"/>
                      <a:stretch>
                        <a:fillRect/>
                      </a:stretch>
                    </p:blipFill>
                    <p:spPr>
                      <a:xfrm>
                        <a:off x="442966" y="2136683"/>
                        <a:ext cx="8445540" cy="4138985"/>
                      </a:xfrm>
                      <a:prstGeom prst="rect">
                        <a:avLst/>
                      </a:prstGeom>
                    </p:spPr>
                  </p:pic>
                </p:oleObj>
              </mc:Fallback>
            </mc:AlternateContent>
          </a:graphicData>
        </a:graphic>
      </p:graphicFrame>
    </p:spTree>
    <p:extLst>
      <p:ext uri="{BB962C8B-B14F-4D97-AF65-F5344CB8AC3E}">
        <p14:creationId xmlns:p14="http://schemas.microsoft.com/office/powerpoint/2010/main" val="216051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Model of disability</a:t>
            </a: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17</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215526771"/>
              </p:ext>
            </p:extLst>
          </p:nvPr>
        </p:nvGraphicFramePr>
        <p:xfrm>
          <a:off x="549275" y="1715154"/>
          <a:ext cx="7847369" cy="4925639"/>
        </p:xfrm>
        <a:graphic>
          <a:graphicData uri="http://schemas.openxmlformats.org/presentationml/2006/ole">
            <mc:AlternateContent xmlns:mc="http://schemas.openxmlformats.org/markup-compatibility/2006">
              <mc:Choice xmlns:v="urn:schemas-microsoft-com:vml" Requires="v">
                <p:oleObj spid="_x0000_s2097" name="Document" r:id="rId4" imgW="6515100" imgH="4089400" progId="Word.Document.12">
                  <p:embed/>
                </p:oleObj>
              </mc:Choice>
              <mc:Fallback>
                <p:oleObj name="Document" r:id="rId4" imgW="6515100" imgH="4089400" progId="Word.Document.12">
                  <p:embed/>
                  <p:pic>
                    <p:nvPicPr>
                      <p:cNvPr id="0" name=""/>
                      <p:cNvPicPr/>
                      <p:nvPr/>
                    </p:nvPicPr>
                    <p:blipFill>
                      <a:blip r:embed="rId5"/>
                      <a:stretch>
                        <a:fillRect/>
                      </a:stretch>
                    </p:blipFill>
                    <p:spPr>
                      <a:xfrm>
                        <a:off x="549275" y="1715154"/>
                        <a:ext cx="7847369" cy="4925639"/>
                      </a:xfrm>
                      <a:prstGeom prst="rect">
                        <a:avLst/>
                      </a:prstGeom>
                    </p:spPr>
                  </p:pic>
                </p:oleObj>
              </mc:Fallback>
            </mc:AlternateContent>
          </a:graphicData>
        </a:graphic>
      </p:graphicFrame>
    </p:spTree>
    <p:extLst>
      <p:ext uri="{BB962C8B-B14F-4D97-AF65-F5344CB8AC3E}">
        <p14:creationId xmlns:p14="http://schemas.microsoft.com/office/powerpoint/2010/main" val="270222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118296"/>
            <a:ext cx="8042276" cy="1336956"/>
          </a:xfrm>
        </p:spPr>
        <p:txBody>
          <a:bodyPr/>
          <a:lstStyle/>
          <a:p>
            <a:r>
              <a:rPr lang="en-US" b="1" dirty="0"/>
              <a:t>Supporting and respecting diversity, different values and cultures.</a:t>
            </a:r>
            <a:r>
              <a:rPr lang="en-GB" dirty="0"/>
              <a:t> </a:t>
            </a:r>
            <a:endParaRPr lang="en-US" dirty="0"/>
          </a:p>
        </p:txBody>
      </p:sp>
      <p:sp>
        <p:nvSpPr>
          <p:cNvPr id="3" name="Content Placeholder 2"/>
          <p:cNvSpPr>
            <a:spLocks noGrp="1"/>
          </p:cNvSpPr>
          <p:nvPr>
            <p:ph idx="1"/>
          </p:nvPr>
        </p:nvSpPr>
        <p:spPr>
          <a:xfrm>
            <a:off x="549275" y="2514600"/>
            <a:ext cx="8042276" cy="4343400"/>
          </a:xfrm>
        </p:spPr>
        <p:txBody>
          <a:bodyPr>
            <a:normAutofit fontScale="92500" lnSpcReduction="10000"/>
          </a:bodyPr>
          <a:lstStyle/>
          <a:p>
            <a:pPr marL="0" indent="0">
              <a:buNone/>
            </a:pPr>
            <a:r>
              <a:rPr lang="en-US" sz="3600" dirty="0"/>
              <a:t>By ‘culture’ we mean those values, beliefs, attitudes and ways of doing things that are so much a part of us and shape who we are that we take them for granted. Knowing about your own culture and its impact is a useful way to start to understand about other cultures and their importance in people’s lives.</a:t>
            </a:r>
            <a:endParaRPr lang="en-GB" sz="36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18</a:t>
            </a:fld>
            <a:endParaRPr lang="en-US"/>
          </a:p>
        </p:txBody>
      </p:sp>
    </p:spTree>
    <p:extLst>
      <p:ext uri="{BB962C8B-B14F-4D97-AF65-F5344CB8AC3E}">
        <p14:creationId xmlns:p14="http://schemas.microsoft.com/office/powerpoint/2010/main" val="219293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Discrimination often occurs on the grounds of: </a:t>
            </a:r>
          </a:p>
        </p:txBody>
      </p:sp>
      <p:sp>
        <p:nvSpPr>
          <p:cNvPr id="4" name="Slide Number Placeholder 3"/>
          <p:cNvSpPr>
            <a:spLocks noGrp="1"/>
          </p:cNvSpPr>
          <p:nvPr>
            <p:ph type="sldNum" sz="quarter" idx="12"/>
          </p:nvPr>
        </p:nvSpPr>
        <p:spPr/>
        <p:txBody>
          <a:bodyPr/>
          <a:lstStyle/>
          <a:p>
            <a:fld id="{7F5CE407-6216-4202-80E4-A30DC2F709B2}" type="slidenum">
              <a:rPr lang="en-US" smtClean="0"/>
              <a:t>19</a:t>
            </a:fld>
            <a:endParaRPr lang="en-US"/>
          </a:p>
        </p:txBody>
      </p:sp>
      <p:sp>
        <p:nvSpPr>
          <p:cNvPr id="5" name="Content Placeholder 4"/>
          <p:cNvSpPr>
            <a:spLocks noGrp="1"/>
          </p:cNvSpPr>
          <p:nvPr>
            <p:ph idx="1"/>
          </p:nvPr>
        </p:nvSpPr>
        <p:spPr>
          <a:xfrm>
            <a:off x="1274964" y="1786442"/>
            <a:ext cx="3558641" cy="4343400"/>
          </a:xfrm>
        </p:spPr>
        <p:txBody>
          <a:bodyPr>
            <a:normAutofit lnSpcReduction="10000"/>
          </a:bodyPr>
          <a:lstStyle/>
          <a:p>
            <a:pPr marL="0" lvl="0" indent="0">
              <a:buNone/>
            </a:pPr>
            <a:r>
              <a:rPr lang="en-US" sz="3600" dirty="0" smtClean="0">
                <a:solidFill>
                  <a:srgbClr val="7F7F7F"/>
                </a:solidFill>
              </a:rPr>
              <a:t>Age</a:t>
            </a:r>
            <a:r>
              <a:rPr lang="en-GB" sz="3600" dirty="0">
                <a:solidFill>
                  <a:srgbClr val="7F7F7F"/>
                </a:solidFill>
              </a:rPr>
              <a:t> </a:t>
            </a:r>
            <a:r>
              <a:rPr lang="en-GB" sz="3600" dirty="0" smtClean="0">
                <a:solidFill>
                  <a:srgbClr val="7F7F7F"/>
                </a:solidFill>
              </a:rPr>
              <a:t>                                           </a:t>
            </a:r>
          </a:p>
          <a:p>
            <a:pPr marL="0" lvl="0" indent="0">
              <a:buNone/>
            </a:pPr>
            <a:r>
              <a:rPr lang="en-US" sz="3600" dirty="0" smtClean="0">
                <a:solidFill>
                  <a:srgbClr val="7F7F7F"/>
                </a:solidFill>
              </a:rPr>
              <a:t>Ethnic </a:t>
            </a:r>
            <a:r>
              <a:rPr lang="en-US" sz="3600" dirty="0">
                <a:solidFill>
                  <a:srgbClr val="7F7F7F"/>
                </a:solidFill>
              </a:rPr>
              <a:t>Origin</a:t>
            </a:r>
            <a:endParaRPr lang="en-GB" sz="3600" dirty="0">
              <a:solidFill>
                <a:srgbClr val="7F7F7F"/>
              </a:solidFill>
            </a:endParaRPr>
          </a:p>
          <a:p>
            <a:pPr marL="0" indent="0">
              <a:buNone/>
            </a:pPr>
            <a:r>
              <a:rPr lang="en-US" sz="3600" dirty="0" smtClean="0">
                <a:solidFill>
                  <a:srgbClr val="7F7F7F"/>
                </a:solidFill>
              </a:rPr>
              <a:t>Language</a:t>
            </a:r>
            <a:endParaRPr lang="en-GB" sz="3600" dirty="0">
              <a:solidFill>
                <a:srgbClr val="7F7F7F"/>
              </a:solidFill>
            </a:endParaRPr>
          </a:p>
          <a:p>
            <a:pPr marL="0" indent="0">
              <a:buNone/>
            </a:pPr>
            <a:r>
              <a:rPr lang="en-US" sz="3600" dirty="0" smtClean="0">
                <a:solidFill>
                  <a:srgbClr val="7F7F7F"/>
                </a:solidFill>
              </a:rPr>
              <a:t>Mental </a:t>
            </a:r>
            <a:r>
              <a:rPr lang="en-US" sz="3600" dirty="0">
                <a:solidFill>
                  <a:srgbClr val="7F7F7F"/>
                </a:solidFill>
              </a:rPr>
              <a:t>health</a:t>
            </a:r>
            <a:endParaRPr lang="en-GB" sz="3600" dirty="0">
              <a:solidFill>
                <a:srgbClr val="7F7F7F"/>
              </a:solidFill>
            </a:endParaRPr>
          </a:p>
          <a:p>
            <a:pPr marL="0" indent="0">
              <a:buNone/>
            </a:pPr>
            <a:r>
              <a:rPr lang="en-US" sz="3600" dirty="0" smtClean="0">
                <a:solidFill>
                  <a:srgbClr val="7F7F7F"/>
                </a:solidFill>
              </a:rPr>
              <a:t>Gender</a:t>
            </a:r>
            <a:endParaRPr lang="en-GB" sz="3600" dirty="0">
              <a:solidFill>
                <a:srgbClr val="7F7F7F"/>
              </a:solidFill>
            </a:endParaRPr>
          </a:p>
          <a:p>
            <a:pPr marL="0" indent="0">
              <a:buNone/>
            </a:pPr>
            <a:r>
              <a:rPr lang="en-US" dirty="0"/>
              <a:t> </a:t>
            </a:r>
          </a:p>
        </p:txBody>
      </p:sp>
      <p:sp>
        <p:nvSpPr>
          <p:cNvPr id="6" name="Content Placeholder 4"/>
          <p:cNvSpPr txBox="1">
            <a:spLocks/>
          </p:cNvSpPr>
          <p:nvPr/>
        </p:nvSpPr>
        <p:spPr>
          <a:xfrm>
            <a:off x="4485622" y="1752601"/>
            <a:ext cx="3558641" cy="4343400"/>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buFont typeface="Wingdings 2" pitchFamily="18" charset="2"/>
              <a:buNone/>
            </a:pPr>
            <a:r>
              <a:rPr lang="en-US" dirty="0" smtClean="0"/>
              <a:t> </a:t>
            </a:r>
            <a:endParaRPr lang="en-US" dirty="0"/>
          </a:p>
        </p:txBody>
      </p:sp>
      <p:sp>
        <p:nvSpPr>
          <p:cNvPr id="7" name="Rectangle 6"/>
          <p:cNvSpPr/>
          <p:nvPr/>
        </p:nvSpPr>
        <p:spPr>
          <a:xfrm>
            <a:off x="5185394" y="1791303"/>
            <a:ext cx="3134108" cy="3477875"/>
          </a:xfrm>
          <a:prstGeom prst="rect">
            <a:avLst/>
          </a:prstGeom>
        </p:spPr>
        <p:txBody>
          <a:bodyPr wrap="square">
            <a:spAutoFit/>
          </a:bodyPr>
          <a:lstStyle/>
          <a:p>
            <a:pPr lvl="0"/>
            <a:r>
              <a:rPr lang="en-US" sz="3600" dirty="0" smtClean="0">
                <a:solidFill>
                  <a:srgbClr val="7F7F7F"/>
                </a:solidFill>
              </a:rPr>
              <a:t>Sexuality</a:t>
            </a:r>
          </a:p>
          <a:p>
            <a:pPr lvl="0"/>
            <a:endParaRPr lang="en-GB" sz="1000" dirty="0">
              <a:solidFill>
                <a:srgbClr val="7F7F7F"/>
              </a:solidFill>
            </a:endParaRPr>
          </a:p>
          <a:p>
            <a:pPr lvl="0"/>
            <a:r>
              <a:rPr lang="en-US" sz="3600" dirty="0" smtClean="0">
                <a:solidFill>
                  <a:srgbClr val="7F7F7F"/>
                </a:solidFill>
              </a:rPr>
              <a:t>Class</a:t>
            </a:r>
          </a:p>
          <a:p>
            <a:pPr lvl="0"/>
            <a:endParaRPr lang="en-GB" sz="1000" dirty="0">
              <a:solidFill>
                <a:srgbClr val="7F7F7F"/>
              </a:solidFill>
            </a:endParaRPr>
          </a:p>
          <a:p>
            <a:pPr lvl="0"/>
            <a:r>
              <a:rPr lang="en-US" sz="3600" dirty="0" smtClean="0">
                <a:solidFill>
                  <a:srgbClr val="7F7F7F"/>
                </a:solidFill>
              </a:rPr>
              <a:t>Religion</a:t>
            </a:r>
          </a:p>
          <a:p>
            <a:pPr lvl="0"/>
            <a:endParaRPr lang="en-GB" sz="1000" dirty="0">
              <a:solidFill>
                <a:srgbClr val="7F7F7F"/>
              </a:solidFill>
            </a:endParaRPr>
          </a:p>
          <a:p>
            <a:pPr lvl="0"/>
            <a:r>
              <a:rPr lang="en-US" sz="3600" dirty="0" smtClean="0">
                <a:solidFill>
                  <a:srgbClr val="7F7F7F"/>
                </a:solidFill>
              </a:rPr>
              <a:t>Beliefs</a:t>
            </a:r>
          </a:p>
          <a:p>
            <a:pPr lvl="0"/>
            <a:endParaRPr lang="en-GB" sz="1000" dirty="0">
              <a:solidFill>
                <a:srgbClr val="7F7F7F"/>
              </a:solidFill>
            </a:endParaRPr>
          </a:p>
          <a:p>
            <a:pPr lvl="0"/>
            <a:r>
              <a:rPr lang="en-US" sz="3600" dirty="0">
                <a:solidFill>
                  <a:srgbClr val="7F7F7F"/>
                </a:solidFill>
              </a:rPr>
              <a:t>Disability</a:t>
            </a:r>
            <a:endParaRPr lang="en-GB" sz="3600" dirty="0">
              <a:solidFill>
                <a:srgbClr val="7F7F7F"/>
              </a:solidFill>
            </a:endParaRPr>
          </a:p>
        </p:txBody>
      </p:sp>
    </p:spTree>
    <p:extLst>
      <p:ext uri="{BB962C8B-B14F-4D97-AF65-F5344CB8AC3E}">
        <p14:creationId xmlns:p14="http://schemas.microsoft.com/office/powerpoint/2010/main" val="1726237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595" y="107576"/>
            <a:ext cx="8042276" cy="1336956"/>
          </a:xfrm>
        </p:spPr>
        <p:txBody>
          <a:bodyPr/>
          <a:lstStyle/>
          <a:p>
            <a:r>
              <a:rPr lang="en-GB" sz="3600" b="1" dirty="0"/>
              <a:t>What do we mean by prejudice, discrimination and oppression</a:t>
            </a:r>
            <a:r>
              <a:rPr lang="en-GB" sz="3600" b="1" dirty="0" smtClean="0"/>
              <a:t>?</a:t>
            </a:r>
            <a:endParaRPr lang="en-US" sz="3600" dirty="0"/>
          </a:p>
        </p:txBody>
      </p:sp>
      <p:sp>
        <p:nvSpPr>
          <p:cNvPr id="4" name="Slide Number Placeholder 3"/>
          <p:cNvSpPr>
            <a:spLocks noGrp="1"/>
          </p:cNvSpPr>
          <p:nvPr>
            <p:ph type="sldNum" sz="quarter" idx="12"/>
          </p:nvPr>
        </p:nvSpPr>
        <p:spPr/>
        <p:txBody>
          <a:bodyPr/>
          <a:lstStyle/>
          <a:p>
            <a:fld id="{7F5CE407-6216-4202-80E4-A30DC2F709B2}" type="slidenum">
              <a:rPr lang="en-US" smtClean="0"/>
              <a:t>20</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902949847"/>
              </p:ext>
            </p:extLst>
          </p:nvPr>
        </p:nvGraphicFramePr>
        <p:xfrm>
          <a:off x="2756335" y="1444532"/>
          <a:ext cx="3674783" cy="5413467"/>
        </p:xfrm>
        <a:graphic>
          <a:graphicData uri="http://schemas.openxmlformats.org/presentationml/2006/ole">
            <mc:AlternateContent xmlns:mc="http://schemas.openxmlformats.org/markup-compatibility/2006">
              <mc:Choice xmlns:v="urn:schemas-microsoft-com:vml" Requires="v">
                <p:oleObj spid="_x0000_s3119" name="Document" r:id="rId4" imgW="5270500" imgH="7442200" progId="Word.Document.12">
                  <p:embed/>
                </p:oleObj>
              </mc:Choice>
              <mc:Fallback>
                <p:oleObj name="Document" r:id="rId4" imgW="5270500" imgH="7442200" progId="Word.Document.12">
                  <p:embed/>
                  <p:pic>
                    <p:nvPicPr>
                      <p:cNvPr id="0" name=""/>
                      <p:cNvPicPr/>
                      <p:nvPr/>
                    </p:nvPicPr>
                    <p:blipFill>
                      <a:blip r:embed="rId5"/>
                      <a:stretch>
                        <a:fillRect/>
                      </a:stretch>
                    </p:blipFill>
                    <p:spPr>
                      <a:xfrm>
                        <a:off x="2756335" y="1444532"/>
                        <a:ext cx="3674783" cy="5413467"/>
                      </a:xfrm>
                      <a:prstGeom prst="rect">
                        <a:avLst/>
                      </a:prstGeom>
                    </p:spPr>
                  </p:pic>
                </p:oleObj>
              </mc:Fallback>
            </mc:AlternateContent>
          </a:graphicData>
        </a:graphic>
      </p:graphicFrame>
    </p:spTree>
    <p:extLst>
      <p:ext uri="{BB962C8B-B14F-4D97-AF65-F5344CB8AC3E}">
        <p14:creationId xmlns:p14="http://schemas.microsoft.com/office/powerpoint/2010/main" val="1557643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142538"/>
            <a:ext cx="8042276" cy="5801063"/>
          </a:xfrm>
        </p:spPr>
        <p:txBody>
          <a:bodyPr>
            <a:noAutofit/>
          </a:bodyPr>
          <a:lstStyle/>
          <a:p>
            <a:pPr marL="0" indent="0" algn="ctr">
              <a:buNone/>
            </a:pPr>
            <a:r>
              <a:rPr lang="en-US" sz="3200" dirty="0"/>
              <a:t>How can you be sure you need to know something</a:t>
            </a:r>
            <a:r>
              <a:rPr lang="en-US" sz="3200" dirty="0" smtClean="0"/>
              <a:t>?</a:t>
            </a:r>
          </a:p>
          <a:p>
            <a:pPr marL="0" indent="0" algn="ctr">
              <a:buNone/>
            </a:pPr>
            <a:endParaRPr lang="en-GB" sz="3200" dirty="0"/>
          </a:p>
          <a:p>
            <a:pPr marL="0" indent="0" algn="ctr">
              <a:buNone/>
            </a:pPr>
            <a:r>
              <a:rPr lang="en-US" sz="3200" dirty="0"/>
              <a:t> </a:t>
            </a:r>
            <a:r>
              <a:rPr lang="en-US" sz="3200" dirty="0" smtClean="0"/>
              <a:t>When </a:t>
            </a:r>
            <a:r>
              <a:rPr lang="en-US" sz="3200" dirty="0"/>
              <a:t>you have been told it</a:t>
            </a:r>
            <a:r>
              <a:rPr lang="en-US" sz="3200" dirty="0" smtClean="0"/>
              <a:t>?</a:t>
            </a:r>
          </a:p>
          <a:p>
            <a:pPr marL="0" indent="0" algn="ctr">
              <a:buNone/>
            </a:pPr>
            <a:endParaRPr lang="en-GB" sz="3200" dirty="0"/>
          </a:p>
          <a:p>
            <a:pPr marL="0" indent="0" algn="ctr">
              <a:buNone/>
            </a:pPr>
            <a:r>
              <a:rPr lang="en-US" sz="3200" dirty="0"/>
              <a:t> </a:t>
            </a:r>
            <a:r>
              <a:rPr lang="en-US" sz="3200" dirty="0" smtClean="0"/>
              <a:t>But </a:t>
            </a:r>
            <a:r>
              <a:rPr lang="en-US" sz="3200" dirty="0"/>
              <a:t>…</a:t>
            </a:r>
            <a:endParaRPr lang="en-GB" sz="3200" dirty="0"/>
          </a:p>
          <a:p>
            <a:pPr marL="0" indent="0" algn="ctr">
              <a:buNone/>
            </a:pPr>
            <a:r>
              <a:rPr lang="en-US" sz="3200" dirty="0"/>
              <a:t> </a:t>
            </a:r>
            <a:r>
              <a:rPr lang="en-US" sz="3200" dirty="0" smtClean="0"/>
              <a:t>When </a:t>
            </a:r>
            <a:r>
              <a:rPr lang="en-US" sz="3200" dirty="0"/>
              <a:t>you have been told it, </a:t>
            </a:r>
            <a:r>
              <a:rPr lang="en-US" sz="3200" dirty="0" smtClean="0"/>
              <a:t>perhaps </a:t>
            </a:r>
            <a:r>
              <a:rPr lang="en-US" sz="3200" dirty="0"/>
              <a:t>then you will decide that you didn't need know it in the first place</a:t>
            </a:r>
            <a:r>
              <a:rPr lang="en-US" sz="3200" dirty="0" smtClean="0"/>
              <a:t>!</a:t>
            </a:r>
            <a:r>
              <a:rPr lang="en-US" sz="3200" dirty="0"/>
              <a:t> Now it is too late because you </a:t>
            </a:r>
            <a:r>
              <a:rPr lang="en-US" sz="3200" dirty="0" smtClean="0"/>
              <a:t>already </a:t>
            </a:r>
            <a:r>
              <a:rPr lang="en-US" sz="3200" dirty="0"/>
              <a:t>know!</a:t>
            </a:r>
            <a:r>
              <a:rPr lang="en-GB" sz="3200" dirty="0"/>
              <a:t> </a:t>
            </a:r>
          </a:p>
          <a:p>
            <a:pPr marL="0" indent="0" algn="ctr">
              <a:buNone/>
            </a:pPr>
            <a:endParaRPr lang="en-US" sz="4000" dirty="0"/>
          </a:p>
        </p:txBody>
      </p:sp>
      <p:sp>
        <p:nvSpPr>
          <p:cNvPr id="4" name="Slide Number Placeholder 3"/>
          <p:cNvSpPr>
            <a:spLocks noGrp="1"/>
          </p:cNvSpPr>
          <p:nvPr>
            <p:ph type="sldNum" sz="quarter" idx="12"/>
          </p:nvPr>
        </p:nvSpPr>
        <p:spPr/>
        <p:txBody>
          <a:bodyPr/>
          <a:lstStyle/>
          <a:p>
            <a:fld id="{7F5CE407-6216-4202-80E4-A30DC2F709B2}" type="slidenum">
              <a:rPr lang="en-US" smtClean="0"/>
              <a:t>21</a:t>
            </a:fld>
            <a:endParaRPr lang="en-US"/>
          </a:p>
        </p:txBody>
      </p:sp>
    </p:spTree>
    <p:extLst>
      <p:ext uri="{BB962C8B-B14F-4D97-AF65-F5344CB8AC3E}">
        <p14:creationId xmlns:p14="http://schemas.microsoft.com/office/powerpoint/2010/main" val="2436537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94" y="931723"/>
            <a:ext cx="8042276" cy="1336956"/>
          </a:xfrm>
        </p:spPr>
        <p:txBody>
          <a:bodyPr/>
          <a:lstStyle/>
          <a:p>
            <a:r>
              <a:rPr lang="en-US" dirty="0" smtClean="0"/>
              <a:t>‘Ways of Working’ or ‘Policies and Procedures’ with confidentiality </a:t>
            </a:r>
            <a:endParaRPr lang="en-US" dirty="0"/>
          </a:p>
        </p:txBody>
      </p:sp>
      <p:sp>
        <p:nvSpPr>
          <p:cNvPr id="3" name="Content Placeholder 2"/>
          <p:cNvSpPr>
            <a:spLocks noGrp="1"/>
          </p:cNvSpPr>
          <p:nvPr>
            <p:ph idx="1"/>
          </p:nvPr>
        </p:nvSpPr>
        <p:spPr>
          <a:xfrm>
            <a:off x="458564" y="2297393"/>
            <a:ext cx="8042276" cy="4343400"/>
          </a:xfrm>
        </p:spPr>
        <p:txBody>
          <a:bodyPr>
            <a:normAutofit lnSpcReduction="10000"/>
          </a:bodyPr>
          <a:lstStyle/>
          <a:p>
            <a:r>
              <a:rPr lang="en-GB" sz="2800" b="1" dirty="0"/>
              <a:t>Not having clear policies and procedures can only be harmful to the individuals that you are working with either by not keeping things confidential or by not ensuring the right people are told what they need to know  in order to act effectively</a:t>
            </a:r>
            <a:r>
              <a:rPr lang="en-GB" sz="2800" b="1" dirty="0" smtClean="0"/>
              <a:t>.</a:t>
            </a:r>
            <a:endParaRPr lang="en-GB" sz="2800" dirty="0"/>
          </a:p>
          <a:p>
            <a:r>
              <a:rPr lang="en-US" sz="2800" b="1" dirty="0"/>
              <a:t>There may be occasions when you feel that the ways of working are not ensuring the safety of the individuals or staff that you work with.</a:t>
            </a:r>
            <a:endParaRPr lang="en-GB" sz="28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22</a:t>
            </a:fld>
            <a:endParaRPr lang="en-US"/>
          </a:p>
        </p:txBody>
      </p:sp>
    </p:spTree>
    <p:extLst>
      <p:ext uri="{BB962C8B-B14F-4D97-AF65-F5344CB8AC3E}">
        <p14:creationId xmlns:p14="http://schemas.microsoft.com/office/powerpoint/2010/main" val="896492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23</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808656865"/>
              </p:ext>
            </p:extLst>
          </p:nvPr>
        </p:nvGraphicFramePr>
        <p:xfrm>
          <a:off x="860686" y="220286"/>
          <a:ext cx="5944788" cy="6283508"/>
        </p:xfrm>
        <a:graphic>
          <a:graphicData uri="http://schemas.openxmlformats.org/presentationml/2006/ole">
            <mc:AlternateContent xmlns:mc="http://schemas.openxmlformats.org/markup-compatibility/2006">
              <mc:Choice xmlns:v="urn:schemas-microsoft-com:vml" Requires="v">
                <p:oleObj spid="_x0000_s4139" name="Document" r:id="rId4" imgW="7340600" imgH="7759700" progId="Word.Document.12">
                  <p:embed/>
                </p:oleObj>
              </mc:Choice>
              <mc:Fallback>
                <p:oleObj name="Document" r:id="rId4" imgW="7340600" imgH="7759700" progId="Word.Document.12">
                  <p:embed/>
                  <p:pic>
                    <p:nvPicPr>
                      <p:cNvPr id="0" name=""/>
                      <p:cNvPicPr/>
                      <p:nvPr/>
                    </p:nvPicPr>
                    <p:blipFill>
                      <a:blip r:embed="rId5"/>
                      <a:stretch>
                        <a:fillRect/>
                      </a:stretch>
                    </p:blipFill>
                    <p:spPr>
                      <a:xfrm>
                        <a:off x="860686" y="220286"/>
                        <a:ext cx="5944788" cy="6283508"/>
                      </a:xfrm>
                      <a:prstGeom prst="rect">
                        <a:avLst/>
                      </a:prstGeom>
                    </p:spPr>
                  </p:pic>
                </p:oleObj>
              </mc:Fallback>
            </mc:AlternateContent>
          </a:graphicData>
        </a:graphic>
      </p:graphicFrame>
    </p:spTree>
    <p:extLst>
      <p:ext uri="{BB962C8B-B14F-4D97-AF65-F5344CB8AC3E}">
        <p14:creationId xmlns:p14="http://schemas.microsoft.com/office/powerpoint/2010/main" val="1261085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230144"/>
            <a:ext cx="8469997" cy="809592"/>
          </a:xfrm>
        </p:spPr>
        <p:txBody>
          <a:bodyPr/>
          <a:lstStyle/>
          <a:p>
            <a:pPr algn="l"/>
            <a:r>
              <a:rPr lang="en-US" sz="3600" dirty="0" smtClean="0"/>
              <a:t>A good person-</a:t>
            </a:r>
            <a:r>
              <a:rPr lang="en-US" sz="3600" dirty="0" err="1" smtClean="0"/>
              <a:t>centred</a:t>
            </a:r>
            <a:r>
              <a:rPr lang="en-US" sz="3600" dirty="0" smtClean="0"/>
              <a:t> plan includes:</a:t>
            </a:r>
            <a:endParaRPr lang="en-US" sz="3600" dirty="0"/>
          </a:p>
        </p:txBody>
      </p:sp>
      <p:sp>
        <p:nvSpPr>
          <p:cNvPr id="3" name="Content Placeholder 2"/>
          <p:cNvSpPr>
            <a:spLocks noGrp="1"/>
          </p:cNvSpPr>
          <p:nvPr>
            <p:ph idx="1"/>
          </p:nvPr>
        </p:nvSpPr>
        <p:spPr>
          <a:xfrm>
            <a:off x="549275" y="1039735"/>
            <a:ext cx="8042276" cy="5601057"/>
          </a:xfrm>
        </p:spPr>
        <p:txBody>
          <a:bodyPr>
            <a:normAutofit fontScale="92500" lnSpcReduction="10000"/>
          </a:bodyPr>
          <a:lstStyle/>
          <a:p>
            <a:r>
              <a:rPr lang="en-US" dirty="0"/>
              <a:t> </a:t>
            </a:r>
            <a:r>
              <a:rPr lang="en-US" dirty="0" smtClean="0"/>
              <a:t>Health </a:t>
            </a:r>
            <a:r>
              <a:rPr lang="en-US" dirty="0"/>
              <a:t>needs</a:t>
            </a:r>
            <a:endParaRPr lang="en-GB" dirty="0"/>
          </a:p>
          <a:p>
            <a:r>
              <a:rPr lang="en-US" dirty="0"/>
              <a:t> </a:t>
            </a:r>
            <a:r>
              <a:rPr lang="en-US" dirty="0" smtClean="0"/>
              <a:t>Educational </a:t>
            </a:r>
            <a:r>
              <a:rPr lang="en-US" dirty="0"/>
              <a:t>needs</a:t>
            </a:r>
            <a:endParaRPr lang="en-GB" dirty="0"/>
          </a:p>
          <a:p>
            <a:r>
              <a:rPr lang="en-US" dirty="0"/>
              <a:t> </a:t>
            </a:r>
            <a:r>
              <a:rPr lang="en-US" dirty="0" smtClean="0"/>
              <a:t>Employment </a:t>
            </a:r>
            <a:r>
              <a:rPr lang="en-US" dirty="0"/>
              <a:t>options</a:t>
            </a:r>
            <a:endParaRPr lang="en-GB" dirty="0"/>
          </a:p>
          <a:p>
            <a:r>
              <a:rPr lang="en-US" dirty="0"/>
              <a:t> </a:t>
            </a:r>
            <a:r>
              <a:rPr lang="en-US" dirty="0" smtClean="0"/>
              <a:t>Social </a:t>
            </a:r>
            <a:r>
              <a:rPr lang="en-US" dirty="0"/>
              <a:t>needs</a:t>
            </a:r>
            <a:endParaRPr lang="en-GB" dirty="0"/>
          </a:p>
          <a:p>
            <a:r>
              <a:rPr lang="en-US" dirty="0"/>
              <a:t> </a:t>
            </a:r>
            <a:r>
              <a:rPr lang="en-US" dirty="0" smtClean="0"/>
              <a:t>Housing </a:t>
            </a:r>
            <a:r>
              <a:rPr lang="en-US" dirty="0"/>
              <a:t>needs</a:t>
            </a:r>
            <a:endParaRPr lang="en-GB" dirty="0"/>
          </a:p>
          <a:p>
            <a:r>
              <a:rPr lang="en-US" dirty="0"/>
              <a:t> </a:t>
            </a:r>
            <a:r>
              <a:rPr lang="en-US" dirty="0" smtClean="0"/>
              <a:t>Religious </a:t>
            </a:r>
            <a:r>
              <a:rPr lang="en-US" dirty="0"/>
              <a:t>needs and matters</a:t>
            </a:r>
            <a:endParaRPr lang="en-GB" dirty="0"/>
          </a:p>
          <a:p>
            <a:r>
              <a:rPr lang="en-US" dirty="0"/>
              <a:t> </a:t>
            </a:r>
            <a:r>
              <a:rPr lang="en-US" dirty="0" smtClean="0"/>
              <a:t>Political </a:t>
            </a:r>
            <a:r>
              <a:rPr lang="en-US" dirty="0"/>
              <a:t>views</a:t>
            </a:r>
            <a:endParaRPr lang="en-GB" dirty="0"/>
          </a:p>
          <a:p>
            <a:r>
              <a:rPr lang="en-US" dirty="0"/>
              <a:t> </a:t>
            </a:r>
            <a:r>
              <a:rPr lang="en-US" dirty="0" smtClean="0"/>
              <a:t>Cultural </a:t>
            </a:r>
            <a:r>
              <a:rPr lang="en-US" dirty="0"/>
              <a:t>needs and </a:t>
            </a:r>
            <a:r>
              <a:rPr lang="en-US" dirty="0" smtClean="0"/>
              <a:t>matters</a:t>
            </a:r>
          </a:p>
          <a:p>
            <a:pPr marL="0" indent="0">
              <a:buNone/>
            </a:pPr>
            <a:r>
              <a:rPr lang="en-US" b="1" dirty="0"/>
              <a:t>For a person-</a:t>
            </a:r>
            <a:r>
              <a:rPr lang="en-US" b="1" dirty="0" err="1"/>
              <a:t>centred</a:t>
            </a:r>
            <a:r>
              <a:rPr lang="en-US" b="1" dirty="0"/>
              <a:t> plan to work it needs to be a ‘living and breathing’ document, in other words you cannot just write it one day and think it is done.</a:t>
            </a:r>
            <a:endParaRPr lang="en-GB" dirty="0"/>
          </a:p>
          <a:p>
            <a:pPr marL="0" indent="0">
              <a:buNone/>
            </a:pP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24</a:t>
            </a:fld>
            <a:endParaRPr lang="en-US"/>
          </a:p>
        </p:txBody>
      </p:sp>
    </p:spTree>
    <p:extLst>
      <p:ext uri="{BB962C8B-B14F-4D97-AF65-F5344CB8AC3E}">
        <p14:creationId xmlns:p14="http://schemas.microsoft.com/office/powerpoint/2010/main" val="2454415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steps to Person-</a:t>
            </a:r>
            <a:r>
              <a:rPr lang="en-US" dirty="0" err="1"/>
              <a:t>C</a:t>
            </a:r>
            <a:r>
              <a:rPr lang="en-US" dirty="0" err="1" smtClean="0"/>
              <a:t>entred</a:t>
            </a:r>
            <a:r>
              <a:rPr lang="en-US" dirty="0" smtClean="0"/>
              <a:t> Planning:</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US" dirty="0" smtClean="0"/>
              <a:t>1.</a:t>
            </a:r>
          </a:p>
          <a:p>
            <a:pPr marL="0" lvl="0" indent="0">
              <a:buNone/>
            </a:pPr>
            <a:r>
              <a:rPr lang="en-US" sz="3200" dirty="0" smtClean="0"/>
              <a:t>The </a:t>
            </a:r>
            <a:r>
              <a:rPr lang="en-US" sz="3200" dirty="0"/>
              <a:t>person is at the </a:t>
            </a:r>
            <a:r>
              <a:rPr lang="en-US" sz="3200" dirty="0" err="1"/>
              <a:t>centre</a:t>
            </a:r>
            <a:r>
              <a:rPr lang="en-US" sz="3200" dirty="0"/>
              <a:t> – person-</a:t>
            </a:r>
            <a:r>
              <a:rPr lang="en-US" sz="3200" dirty="0" err="1"/>
              <a:t>centred</a:t>
            </a:r>
            <a:r>
              <a:rPr lang="en-US" sz="3200" dirty="0"/>
              <a:t> planning is rooted in the principles of rights, independence and choice. It requires careful listening to the individual and results in informed choice about how an individual wants to live and what support/ care best suit the individual.</a:t>
            </a:r>
            <a:endParaRPr lang="en-GB" sz="3200" dirty="0"/>
          </a:p>
          <a:p>
            <a:endParaRPr lang="en-US" sz="3200" dirty="0"/>
          </a:p>
        </p:txBody>
      </p:sp>
      <p:sp>
        <p:nvSpPr>
          <p:cNvPr id="4" name="Slide Number Placeholder 3"/>
          <p:cNvSpPr>
            <a:spLocks noGrp="1"/>
          </p:cNvSpPr>
          <p:nvPr>
            <p:ph type="sldNum" sz="quarter" idx="12"/>
          </p:nvPr>
        </p:nvSpPr>
        <p:spPr/>
        <p:txBody>
          <a:bodyPr/>
          <a:lstStyle/>
          <a:p>
            <a:fld id="{7F5CE407-6216-4202-80E4-A30DC2F709B2}" type="slidenum">
              <a:rPr lang="en-US" smtClean="0"/>
              <a:t>25</a:t>
            </a:fld>
            <a:endParaRPr lang="en-US"/>
          </a:p>
        </p:txBody>
      </p:sp>
    </p:spTree>
    <p:extLst>
      <p:ext uri="{BB962C8B-B14F-4D97-AF65-F5344CB8AC3E}">
        <p14:creationId xmlns:p14="http://schemas.microsoft.com/office/powerpoint/2010/main" val="383842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steps to Person-</a:t>
            </a:r>
            <a:r>
              <a:rPr lang="en-US" dirty="0" err="1"/>
              <a:t>Centred</a:t>
            </a:r>
            <a:r>
              <a:rPr lang="en-US" dirty="0"/>
              <a:t> Planning:</a:t>
            </a:r>
          </a:p>
        </p:txBody>
      </p:sp>
      <p:sp>
        <p:nvSpPr>
          <p:cNvPr id="3" name="Content Placeholder 2"/>
          <p:cNvSpPr>
            <a:spLocks noGrp="1"/>
          </p:cNvSpPr>
          <p:nvPr>
            <p:ph idx="1"/>
          </p:nvPr>
        </p:nvSpPr>
        <p:spPr>
          <a:xfrm>
            <a:off x="220298" y="1328084"/>
            <a:ext cx="8668208" cy="4343400"/>
          </a:xfrm>
        </p:spPr>
        <p:txBody>
          <a:bodyPr>
            <a:noAutofit/>
          </a:bodyPr>
          <a:lstStyle/>
          <a:p>
            <a:pPr marL="0" indent="0">
              <a:buNone/>
            </a:pPr>
            <a:r>
              <a:rPr lang="en-US" sz="3200" dirty="0" smtClean="0"/>
              <a:t>2. </a:t>
            </a:r>
          </a:p>
          <a:p>
            <a:pPr marL="0" indent="0">
              <a:buNone/>
            </a:pPr>
            <a:r>
              <a:rPr lang="en-US" sz="3200" dirty="0" smtClean="0"/>
              <a:t>Family </a:t>
            </a:r>
            <a:r>
              <a:rPr lang="en-US" sz="3200" dirty="0"/>
              <a:t>members and friends are full partners – person-</a:t>
            </a:r>
            <a:r>
              <a:rPr lang="en-US" sz="3200" dirty="0" err="1"/>
              <a:t>centred</a:t>
            </a:r>
            <a:r>
              <a:rPr lang="en-US" sz="3200" dirty="0"/>
              <a:t> planning puts the individual in the context of their family and communities. The contributions that friends and families can make are </a:t>
            </a:r>
            <a:r>
              <a:rPr lang="en-US" sz="3200" dirty="0" err="1"/>
              <a:t>recognised</a:t>
            </a:r>
            <a:r>
              <a:rPr lang="en-US" sz="3200" dirty="0"/>
              <a:t> and valued and gives a forum for creatively negotiating conflicts about what is safe, possible or desirable to improve a individual’s life.</a:t>
            </a:r>
            <a:endParaRPr lang="en-GB" sz="3200" dirty="0"/>
          </a:p>
          <a:p>
            <a:endParaRPr lang="en-US" sz="3200" dirty="0"/>
          </a:p>
        </p:txBody>
      </p:sp>
      <p:sp>
        <p:nvSpPr>
          <p:cNvPr id="4" name="Slide Number Placeholder 3"/>
          <p:cNvSpPr>
            <a:spLocks noGrp="1"/>
          </p:cNvSpPr>
          <p:nvPr>
            <p:ph type="sldNum" sz="quarter" idx="12"/>
          </p:nvPr>
        </p:nvSpPr>
        <p:spPr/>
        <p:txBody>
          <a:bodyPr/>
          <a:lstStyle/>
          <a:p>
            <a:fld id="{7F5CE407-6216-4202-80E4-A30DC2F709B2}" type="slidenum">
              <a:rPr lang="en-US" smtClean="0"/>
              <a:t>26</a:t>
            </a:fld>
            <a:endParaRPr lang="en-US"/>
          </a:p>
        </p:txBody>
      </p:sp>
    </p:spTree>
    <p:extLst>
      <p:ext uri="{BB962C8B-B14F-4D97-AF65-F5344CB8AC3E}">
        <p14:creationId xmlns:p14="http://schemas.microsoft.com/office/powerpoint/2010/main" val="3130503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steps to Person-</a:t>
            </a:r>
            <a:r>
              <a:rPr lang="en-US" dirty="0" err="1"/>
              <a:t>Centred</a:t>
            </a:r>
            <a:r>
              <a:rPr lang="en-US" dirty="0"/>
              <a:t> Planning:</a:t>
            </a:r>
          </a:p>
        </p:txBody>
      </p:sp>
      <p:sp>
        <p:nvSpPr>
          <p:cNvPr id="3" name="Content Placeholder 2"/>
          <p:cNvSpPr>
            <a:spLocks noGrp="1"/>
          </p:cNvSpPr>
          <p:nvPr>
            <p:ph idx="1"/>
          </p:nvPr>
        </p:nvSpPr>
        <p:spPr>
          <a:xfrm>
            <a:off x="380811" y="1185546"/>
            <a:ext cx="8042276" cy="4343400"/>
          </a:xfrm>
        </p:spPr>
        <p:txBody>
          <a:bodyPr>
            <a:noAutofit/>
          </a:bodyPr>
          <a:lstStyle/>
          <a:p>
            <a:pPr marL="0" indent="0">
              <a:buNone/>
            </a:pPr>
            <a:r>
              <a:rPr lang="en-US" sz="3200" dirty="0" smtClean="0"/>
              <a:t>3.</a:t>
            </a:r>
          </a:p>
          <a:p>
            <a:pPr marL="0" indent="0">
              <a:buNone/>
            </a:pPr>
            <a:r>
              <a:rPr lang="en-US" sz="3200" dirty="0"/>
              <a:t>Person-</a:t>
            </a:r>
            <a:r>
              <a:rPr lang="en-US" sz="3200" dirty="0" err="1"/>
              <a:t>centred</a:t>
            </a:r>
            <a:r>
              <a:rPr lang="en-US" sz="3200" dirty="0"/>
              <a:t> planning reflects an individual’s capacities – what is important to the individual (now and for the future) and specifies the support they require to make a valued contribution to their community. Services are delivered in the context of the life an individual chooses and not about slotting them into ‘gaps’</a:t>
            </a:r>
            <a:r>
              <a:rPr lang="en-GB" sz="3200" dirty="0"/>
              <a:t> </a:t>
            </a:r>
            <a:endParaRPr lang="en-US" sz="3200" dirty="0"/>
          </a:p>
        </p:txBody>
      </p:sp>
      <p:sp>
        <p:nvSpPr>
          <p:cNvPr id="4" name="Slide Number Placeholder 3"/>
          <p:cNvSpPr>
            <a:spLocks noGrp="1"/>
          </p:cNvSpPr>
          <p:nvPr>
            <p:ph type="sldNum" sz="quarter" idx="12"/>
          </p:nvPr>
        </p:nvSpPr>
        <p:spPr/>
        <p:txBody>
          <a:bodyPr/>
          <a:lstStyle/>
          <a:p>
            <a:fld id="{7F5CE407-6216-4202-80E4-A30DC2F709B2}" type="slidenum">
              <a:rPr lang="en-US" smtClean="0"/>
              <a:t>27</a:t>
            </a:fld>
            <a:endParaRPr lang="en-US"/>
          </a:p>
        </p:txBody>
      </p:sp>
    </p:spTree>
    <p:extLst>
      <p:ext uri="{BB962C8B-B14F-4D97-AF65-F5344CB8AC3E}">
        <p14:creationId xmlns:p14="http://schemas.microsoft.com/office/powerpoint/2010/main" val="2593067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steps to Person-</a:t>
            </a:r>
            <a:r>
              <a:rPr lang="en-US" dirty="0" err="1"/>
              <a:t>Centred</a:t>
            </a:r>
            <a:r>
              <a:rPr lang="en-US" dirty="0"/>
              <a:t> Planning:</a:t>
            </a:r>
          </a:p>
        </p:txBody>
      </p:sp>
      <p:sp>
        <p:nvSpPr>
          <p:cNvPr id="3" name="Content Placeholder 2"/>
          <p:cNvSpPr>
            <a:spLocks noGrp="1"/>
          </p:cNvSpPr>
          <p:nvPr>
            <p:ph idx="1"/>
          </p:nvPr>
        </p:nvSpPr>
        <p:spPr/>
        <p:txBody>
          <a:bodyPr>
            <a:normAutofit/>
          </a:bodyPr>
          <a:lstStyle/>
          <a:p>
            <a:pPr marL="0" indent="0">
              <a:buNone/>
            </a:pPr>
            <a:r>
              <a:rPr lang="en-US" sz="3200" dirty="0" smtClean="0"/>
              <a:t>4.</a:t>
            </a:r>
          </a:p>
          <a:p>
            <a:pPr marL="0" indent="0">
              <a:buNone/>
            </a:pPr>
            <a:r>
              <a:rPr lang="en-US" sz="3200" dirty="0"/>
              <a:t>Person-</a:t>
            </a:r>
            <a:r>
              <a:rPr lang="en-US" sz="3200" dirty="0" err="1"/>
              <a:t>centred</a:t>
            </a:r>
            <a:r>
              <a:rPr lang="en-US" sz="3200" dirty="0"/>
              <a:t> planning builds a shared commitment to action that </a:t>
            </a:r>
            <a:r>
              <a:rPr lang="en-US" sz="3200" dirty="0" err="1"/>
              <a:t>recognises</a:t>
            </a:r>
            <a:r>
              <a:rPr lang="en-US" sz="3200" dirty="0"/>
              <a:t> an individual’s rights. It is an ongoing process of working together to make changes that the individual and those close to them agree will improve their quality of life.</a:t>
            </a:r>
            <a:r>
              <a:rPr lang="en-GB" sz="3200" dirty="0"/>
              <a:t> </a:t>
            </a:r>
            <a:endParaRPr lang="en-US" sz="3200" dirty="0"/>
          </a:p>
        </p:txBody>
      </p:sp>
      <p:sp>
        <p:nvSpPr>
          <p:cNvPr id="4" name="Slide Number Placeholder 3"/>
          <p:cNvSpPr>
            <a:spLocks noGrp="1"/>
          </p:cNvSpPr>
          <p:nvPr>
            <p:ph type="sldNum" sz="quarter" idx="12"/>
          </p:nvPr>
        </p:nvSpPr>
        <p:spPr/>
        <p:txBody>
          <a:bodyPr/>
          <a:lstStyle/>
          <a:p>
            <a:fld id="{7F5CE407-6216-4202-80E4-A30DC2F709B2}" type="slidenum">
              <a:rPr lang="en-US" smtClean="0"/>
              <a:t>28</a:t>
            </a:fld>
            <a:endParaRPr lang="en-US"/>
          </a:p>
        </p:txBody>
      </p:sp>
    </p:spTree>
    <p:extLst>
      <p:ext uri="{BB962C8B-B14F-4D97-AF65-F5344CB8AC3E}">
        <p14:creationId xmlns:p14="http://schemas.microsoft.com/office/powerpoint/2010/main" val="654956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steps to Person-</a:t>
            </a:r>
            <a:r>
              <a:rPr lang="en-US" dirty="0" err="1"/>
              <a:t>Centred</a:t>
            </a:r>
            <a:r>
              <a:rPr lang="en-US" dirty="0"/>
              <a:t> Planning:</a:t>
            </a:r>
          </a:p>
        </p:txBody>
      </p:sp>
      <p:sp>
        <p:nvSpPr>
          <p:cNvPr id="3" name="Content Placeholder 2"/>
          <p:cNvSpPr>
            <a:spLocks noGrp="1"/>
          </p:cNvSpPr>
          <p:nvPr>
            <p:ph idx="1"/>
          </p:nvPr>
        </p:nvSpPr>
        <p:spPr/>
        <p:txBody>
          <a:bodyPr>
            <a:normAutofit lnSpcReduction="10000"/>
          </a:bodyPr>
          <a:lstStyle/>
          <a:p>
            <a:pPr marL="0" indent="0">
              <a:buNone/>
            </a:pPr>
            <a:r>
              <a:rPr lang="en-US" sz="3200" dirty="0" smtClean="0"/>
              <a:t>5.</a:t>
            </a:r>
          </a:p>
          <a:p>
            <a:pPr marL="0" indent="0">
              <a:buNone/>
            </a:pPr>
            <a:r>
              <a:rPr lang="en-US" sz="3200" dirty="0"/>
              <a:t>Person-</a:t>
            </a:r>
            <a:r>
              <a:rPr lang="en-US" sz="3200" dirty="0" err="1"/>
              <a:t>centred</a:t>
            </a:r>
            <a:r>
              <a:rPr lang="en-US" sz="3200" dirty="0"/>
              <a:t> planning leads to continual listening, learning and action and helps the individual get what they want out of life. Learning from planning can not only inform individuals but can affect service delivery as a whole and inform and inspire others to achieve greater things.</a:t>
            </a:r>
            <a:endParaRPr lang="en-GB" sz="3200" dirty="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29</a:t>
            </a:fld>
            <a:endParaRPr lang="en-US"/>
          </a:p>
        </p:txBody>
      </p:sp>
    </p:spTree>
    <p:extLst>
      <p:ext uri="{BB962C8B-B14F-4D97-AF65-F5344CB8AC3E}">
        <p14:creationId xmlns:p14="http://schemas.microsoft.com/office/powerpoint/2010/main" val="1541189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1498283"/>
            <a:ext cx="8042276" cy="4777385"/>
          </a:xfrm>
        </p:spPr>
        <p:txBody>
          <a:bodyPr/>
          <a:lstStyle/>
          <a:p>
            <a:pPr marL="0" indent="0">
              <a:buNone/>
            </a:pPr>
            <a:r>
              <a:rPr lang="en-GB" sz="3200" i="1" dirty="0"/>
              <a:t>‘The outcome of individuals meeting basic needs and fulfilling basic responsibilities in community settings (family recreational, school and work). Individuals who are able to meet needs and fulfil responsibilities in ways satisfactory to themselves and to significant others in community settings experience a high quality of life in those settings</a:t>
            </a:r>
            <a:r>
              <a:rPr lang="en-GB" sz="3200" dirty="0"/>
              <a:t>’.</a:t>
            </a:r>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30</a:t>
            </a:fld>
            <a:endParaRPr lang="en-US"/>
          </a:p>
        </p:txBody>
      </p:sp>
      <p:sp>
        <p:nvSpPr>
          <p:cNvPr id="5" name="Title 1"/>
          <p:cNvSpPr>
            <a:spLocks noGrp="1"/>
          </p:cNvSpPr>
          <p:nvPr>
            <p:ph type="title"/>
          </p:nvPr>
        </p:nvSpPr>
        <p:spPr>
          <a:xfrm>
            <a:off x="549275" y="107576"/>
            <a:ext cx="8042276" cy="1336956"/>
          </a:xfrm>
        </p:spPr>
        <p:txBody>
          <a:bodyPr/>
          <a:lstStyle/>
          <a:p>
            <a:r>
              <a:rPr lang="en-GB" sz="2800" dirty="0" err="1"/>
              <a:t>Schalock</a:t>
            </a:r>
            <a:r>
              <a:rPr lang="en-GB" sz="2800" dirty="0"/>
              <a:t> (1990), one of the key researchers in the field of quality of life for people with disabilities, defines quality of life as</a:t>
            </a:r>
            <a:r>
              <a:rPr lang="en-GB" sz="2800" dirty="0" smtClean="0"/>
              <a:t>:</a:t>
            </a:r>
            <a:endParaRPr lang="en-US" sz="2800" dirty="0"/>
          </a:p>
        </p:txBody>
      </p:sp>
    </p:spTree>
    <p:extLst>
      <p:ext uri="{BB962C8B-B14F-4D97-AF65-F5344CB8AC3E}">
        <p14:creationId xmlns:p14="http://schemas.microsoft.com/office/powerpoint/2010/main" val="2250306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400" b="1" dirty="0" smtClean="0"/>
              <a:t>Quality of life is:</a:t>
            </a:r>
            <a:endParaRPr lang="en-US" sz="4400" b="1" dirty="0"/>
          </a:p>
        </p:txBody>
      </p:sp>
      <p:sp>
        <p:nvSpPr>
          <p:cNvPr id="3" name="Content Placeholder 2"/>
          <p:cNvSpPr>
            <a:spLocks noGrp="1"/>
          </p:cNvSpPr>
          <p:nvPr>
            <p:ph idx="1"/>
          </p:nvPr>
        </p:nvSpPr>
        <p:spPr/>
        <p:txBody>
          <a:bodyPr>
            <a:normAutofit fontScale="85000" lnSpcReduction="10000"/>
          </a:bodyPr>
          <a:lstStyle/>
          <a:p>
            <a:pPr lvl="0"/>
            <a:r>
              <a:rPr lang="en-GB" sz="3200" dirty="0" smtClean="0"/>
              <a:t>composed </a:t>
            </a:r>
            <a:r>
              <a:rPr lang="en-GB" sz="3200" dirty="0"/>
              <a:t>of those same factors and relationships for people with disabilities that are important to those without </a:t>
            </a:r>
            <a:r>
              <a:rPr lang="en-GB" sz="3200" dirty="0" smtClean="0"/>
              <a:t>disabilities</a:t>
            </a:r>
            <a:endParaRPr lang="en-GB" sz="3200" dirty="0"/>
          </a:p>
          <a:p>
            <a:pPr lvl="0"/>
            <a:r>
              <a:rPr lang="en-GB" sz="3200" dirty="0" smtClean="0"/>
              <a:t>experienced </a:t>
            </a:r>
            <a:r>
              <a:rPr lang="en-GB" sz="3200" dirty="0"/>
              <a:t>when a person’s needs and wants are met and when one has the opportunity to pursue life enrichment in major life setting</a:t>
            </a:r>
          </a:p>
          <a:p>
            <a:r>
              <a:rPr lang="en-GB" sz="3200" dirty="0" smtClean="0"/>
              <a:t>both </a:t>
            </a:r>
            <a:r>
              <a:rPr lang="en-GB" sz="3200" dirty="0"/>
              <a:t>subjective and objective components, but is primarily the perception of the individual that reflects the quality of life he/she experiences</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31</a:t>
            </a:fld>
            <a:endParaRPr lang="en-US"/>
          </a:p>
        </p:txBody>
      </p:sp>
    </p:spTree>
    <p:extLst>
      <p:ext uri="{BB962C8B-B14F-4D97-AF65-F5344CB8AC3E}">
        <p14:creationId xmlns:p14="http://schemas.microsoft.com/office/powerpoint/2010/main" val="2329086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Quality of life is:</a:t>
            </a:r>
            <a:endParaRPr lang="en-US" b="1" dirty="0"/>
          </a:p>
        </p:txBody>
      </p:sp>
      <p:sp>
        <p:nvSpPr>
          <p:cNvPr id="3" name="Content Placeholder 2"/>
          <p:cNvSpPr>
            <a:spLocks noGrp="1"/>
          </p:cNvSpPr>
          <p:nvPr>
            <p:ph idx="1"/>
          </p:nvPr>
        </p:nvSpPr>
        <p:spPr/>
        <p:txBody>
          <a:bodyPr>
            <a:normAutofit fontScale="92500" lnSpcReduction="10000"/>
          </a:bodyPr>
          <a:lstStyle/>
          <a:p>
            <a:pPr lvl="0"/>
            <a:r>
              <a:rPr lang="en-GB" sz="3200" dirty="0" smtClean="0"/>
              <a:t>based </a:t>
            </a:r>
            <a:r>
              <a:rPr lang="en-GB" sz="3200" dirty="0"/>
              <a:t>on individual needs, choices and control </a:t>
            </a:r>
          </a:p>
          <a:p>
            <a:pPr lvl="0"/>
            <a:r>
              <a:rPr lang="en-GB" sz="3200" dirty="0"/>
              <a:t>a multidimensional construct influenced by personal and environmental factors, such as: intimate relationships, family life, friendships, work, neighbourhood, city or town of residence, housing, education, health, standard of living and the state of one’s nation </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32</a:t>
            </a:fld>
            <a:endParaRPr lang="en-US"/>
          </a:p>
        </p:txBody>
      </p:sp>
    </p:spTree>
    <p:extLst>
      <p:ext uri="{BB962C8B-B14F-4D97-AF65-F5344CB8AC3E}">
        <p14:creationId xmlns:p14="http://schemas.microsoft.com/office/powerpoint/2010/main" val="2164669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eight </a:t>
            </a:r>
            <a:r>
              <a:rPr lang="en-GB" dirty="0"/>
              <a:t>core domains of the quality of </a:t>
            </a:r>
            <a:r>
              <a:rPr lang="en-GB" dirty="0" smtClean="0"/>
              <a:t>life:</a:t>
            </a:r>
            <a:endParaRPr lang="en-US" dirty="0"/>
          </a:p>
        </p:txBody>
      </p:sp>
      <p:sp>
        <p:nvSpPr>
          <p:cNvPr id="3" name="Content Placeholder 2"/>
          <p:cNvSpPr>
            <a:spLocks noGrp="1"/>
          </p:cNvSpPr>
          <p:nvPr>
            <p:ph idx="1"/>
          </p:nvPr>
        </p:nvSpPr>
        <p:spPr>
          <a:xfrm>
            <a:off x="549275" y="1444532"/>
            <a:ext cx="8042276" cy="4343400"/>
          </a:xfrm>
        </p:spPr>
        <p:txBody>
          <a:bodyPr>
            <a:noAutofit/>
          </a:bodyPr>
          <a:lstStyle/>
          <a:p>
            <a:pPr lvl="0"/>
            <a:r>
              <a:rPr lang="en-GB" sz="2800" dirty="0"/>
              <a:t>Physical well-being </a:t>
            </a:r>
          </a:p>
          <a:p>
            <a:pPr lvl="0"/>
            <a:r>
              <a:rPr lang="en-GB" sz="2800" dirty="0"/>
              <a:t>Emotional well-being </a:t>
            </a:r>
          </a:p>
          <a:p>
            <a:pPr lvl="0"/>
            <a:r>
              <a:rPr lang="en-GB" sz="2800" dirty="0"/>
              <a:t>Interpersonal relations </a:t>
            </a:r>
          </a:p>
          <a:p>
            <a:pPr lvl="0"/>
            <a:r>
              <a:rPr lang="en-GB" sz="2800" dirty="0"/>
              <a:t>Material well-being </a:t>
            </a:r>
          </a:p>
          <a:p>
            <a:pPr lvl="0"/>
            <a:r>
              <a:rPr lang="en-GB" sz="2800" dirty="0"/>
              <a:t>Personal development </a:t>
            </a:r>
          </a:p>
          <a:p>
            <a:pPr lvl="0"/>
            <a:r>
              <a:rPr lang="en-GB" sz="2800" dirty="0"/>
              <a:t>Self-determination </a:t>
            </a:r>
          </a:p>
          <a:p>
            <a:pPr lvl="0"/>
            <a:r>
              <a:rPr lang="en-GB" sz="2800" dirty="0"/>
              <a:t>Social inclusion </a:t>
            </a:r>
          </a:p>
          <a:p>
            <a:pPr lvl="0"/>
            <a:r>
              <a:rPr lang="en-GB" sz="2800" dirty="0"/>
              <a:t>Rights </a:t>
            </a:r>
          </a:p>
        </p:txBody>
      </p:sp>
      <p:sp>
        <p:nvSpPr>
          <p:cNvPr id="4" name="Slide Number Placeholder 3"/>
          <p:cNvSpPr>
            <a:spLocks noGrp="1"/>
          </p:cNvSpPr>
          <p:nvPr>
            <p:ph type="sldNum" sz="quarter" idx="12"/>
          </p:nvPr>
        </p:nvSpPr>
        <p:spPr/>
        <p:txBody>
          <a:bodyPr/>
          <a:lstStyle/>
          <a:p>
            <a:fld id="{7F5CE407-6216-4202-80E4-A30DC2F709B2}" type="slidenum">
              <a:rPr lang="en-US" smtClean="0"/>
              <a:t>33</a:t>
            </a:fld>
            <a:endParaRPr lang="en-US"/>
          </a:p>
        </p:txBody>
      </p:sp>
    </p:spTree>
    <p:extLst>
      <p:ext uri="{BB962C8B-B14F-4D97-AF65-F5344CB8AC3E}">
        <p14:creationId xmlns:p14="http://schemas.microsoft.com/office/powerpoint/2010/main" val="2738524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34</a:t>
            </a:fld>
            <a:endParaRPr lang="en-US"/>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937396" y="0"/>
            <a:ext cx="4464214" cy="6858000"/>
          </a:xfrm>
          <a:prstGeom prst="rect">
            <a:avLst/>
          </a:prstGeom>
          <a:noFill/>
          <a:ln>
            <a:noFill/>
          </a:ln>
        </p:spPr>
      </p:pic>
      <p:sp>
        <p:nvSpPr>
          <p:cNvPr id="6" name="Text Box 2"/>
          <p:cNvSpPr txBox="1">
            <a:spLocks/>
          </p:cNvSpPr>
          <p:nvPr/>
        </p:nvSpPr>
        <p:spPr>
          <a:xfrm>
            <a:off x="3458562" y="12958"/>
            <a:ext cx="1371600" cy="8827611"/>
          </a:xfrm>
          <a:prstGeom prst="rect">
            <a:avLst/>
          </a:prstGeom>
          <a:noFill/>
          <a:ln>
            <a:noFill/>
          </a:ln>
          <a:effectLst/>
          <a:extLst>
            <a:ext uri="{FAA26D3D-D897-4be2-8F04-BA451C77F1D7}">
              <ma14:placeholderFlag xmlns:ma14="http://schemas.microsoft.com/office/mac/drawingml/2011/main"/>
            </a:ex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1000"/>
              </a:spcAft>
            </a:pPr>
            <a:r>
              <a:rPr lang="en-GB" sz="1100" b="1" dirty="0">
                <a:effectLst/>
                <a:latin typeface="Arial"/>
                <a:ea typeface="ＭＳ 明朝"/>
                <a:cs typeface="Times New Roman"/>
              </a:rPr>
              <a:t>Not having any </a:t>
            </a:r>
            <a:r>
              <a:rPr lang="en-GB" sz="1100" b="1" dirty="0" smtClean="0">
                <a:effectLst/>
                <a:latin typeface="Arial"/>
                <a:ea typeface="ＭＳ 明朝"/>
                <a:cs typeface="Times New Roman"/>
              </a:rPr>
              <a:t>choices</a:t>
            </a:r>
            <a:endParaRPr lang="en-GB" sz="1100" dirty="0">
              <a:effectLst/>
              <a:ea typeface="ＭＳ 明朝"/>
              <a:cs typeface="Times New Roman"/>
            </a:endParaRPr>
          </a:p>
          <a:p>
            <a:pPr algn="ctr">
              <a:spcAft>
                <a:spcPts val="1000"/>
              </a:spcAft>
            </a:pPr>
            <a:endParaRPr lang="en-GB" sz="1100" b="1" dirty="0" smtClean="0">
              <a:effectLst/>
              <a:latin typeface="Arial"/>
              <a:ea typeface="ＭＳ 明朝"/>
              <a:cs typeface="Times New Roman"/>
            </a:endParaRPr>
          </a:p>
          <a:p>
            <a:pPr algn="ctr">
              <a:spcAft>
                <a:spcPts val="1000"/>
              </a:spcAft>
            </a:pPr>
            <a:endParaRPr lang="en-GB" sz="1100" b="1" dirty="0" smtClean="0">
              <a:effectLst/>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Poor </a:t>
            </a:r>
            <a:r>
              <a:rPr lang="en-GB" sz="1100" b="1" dirty="0">
                <a:effectLst/>
                <a:latin typeface="Arial"/>
                <a:ea typeface="ＭＳ 明朝"/>
                <a:cs typeface="Times New Roman"/>
              </a:rPr>
              <a:t>self image</a:t>
            </a:r>
            <a:endParaRPr lang="en-GB" sz="1100" dirty="0">
              <a:effectLst/>
              <a:ea typeface="ＭＳ 明朝"/>
              <a:cs typeface="Times New Roman"/>
            </a:endParaRPr>
          </a:p>
          <a:p>
            <a:pPr algn="ctr">
              <a:spcAft>
                <a:spcPts val="1000"/>
              </a:spcAft>
            </a:pPr>
            <a:endParaRPr lang="en-GB" sz="1100" b="1" dirty="0" smtClean="0">
              <a:effectLst/>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Low </a:t>
            </a:r>
            <a:r>
              <a:rPr lang="en-GB" sz="1100" b="1" dirty="0">
                <a:effectLst/>
                <a:latin typeface="Arial"/>
                <a:ea typeface="ＭＳ 明朝"/>
                <a:cs typeface="Times New Roman"/>
              </a:rPr>
              <a:t>self </a:t>
            </a:r>
            <a:r>
              <a:rPr lang="en-GB" sz="1100" b="1" dirty="0" smtClean="0">
                <a:effectLst/>
                <a:latin typeface="Arial"/>
                <a:ea typeface="ＭＳ 明朝"/>
                <a:cs typeface="Times New Roman"/>
              </a:rPr>
              <a:t>esteem</a:t>
            </a:r>
            <a:endParaRPr lang="en-GB" sz="1100" dirty="0">
              <a:effectLst/>
              <a:ea typeface="ＭＳ 明朝"/>
              <a:cs typeface="Times New Roman"/>
            </a:endParaRPr>
          </a:p>
          <a:p>
            <a:pPr algn="ctr">
              <a:spcAft>
                <a:spcPts val="1000"/>
              </a:spcAft>
            </a:pPr>
            <a:endParaRPr lang="en-GB" sz="1100" b="1" dirty="0" smtClean="0">
              <a:effectLst/>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Lack </a:t>
            </a:r>
            <a:r>
              <a:rPr lang="en-GB" sz="1100" b="1" dirty="0">
                <a:effectLst/>
                <a:latin typeface="Arial"/>
                <a:ea typeface="ＭＳ 明朝"/>
                <a:cs typeface="Times New Roman"/>
              </a:rPr>
              <a:t>in </a:t>
            </a:r>
            <a:r>
              <a:rPr lang="en-GB" sz="1100" b="1" dirty="0" smtClean="0">
                <a:effectLst/>
                <a:latin typeface="Arial"/>
                <a:ea typeface="ＭＳ 明朝"/>
                <a:cs typeface="Times New Roman"/>
              </a:rPr>
              <a:t>confidence</a:t>
            </a:r>
          </a:p>
          <a:p>
            <a:pPr algn="ctr">
              <a:spcAft>
                <a:spcPts val="1000"/>
              </a:spcAft>
            </a:pPr>
            <a:endParaRPr lang="en-GB" sz="1100" dirty="0">
              <a:effectLst/>
              <a:ea typeface="ＭＳ 明朝"/>
              <a:cs typeface="Times New Roman"/>
            </a:endParaRPr>
          </a:p>
          <a:p>
            <a:pPr algn="ctr">
              <a:spcAft>
                <a:spcPts val="1000"/>
              </a:spcAft>
            </a:pPr>
            <a:r>
              <a:rPr lang="en-GB" sz="1100" b="1" dirty="0">
                <a:effectLst/>
                <a:latin typeface="Arial"/>
                <a:ea typeface="ＭＳ 明朝"/>
                <a:cs typeface="Times New Roman"/>
              </a:rPr>
              <a:t>Unable to make </a:t>
            </a:r>
            <a:r>
              <a:rPr lang="en-GB" sz="1100" b="1" dirty="0" smtClean="0">
                <a:effectLst/>
                <a:latin typeface="Arial"/>
                <a:ea typeface="ＭＳ 明朝"/>
                <a:cs typeface="Times New Roman"/>
              </a:rPr>
              <a:t>choices</a:t>
            </a:r>
          </a:p>
          <a:p>
            <a:pPr algn="ctr">
              <a:spcAft>
                <a:spcPts val="1000"/>
              </a:spcAft>
            </a:pPr>
            <a:endParaRPr lang="en-GB" sz="1100" b="1" dirty="0" smtClean="0">
              <a:effectLst/>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Poorer </a:t>
            </a:r>
            <a:endParaRPr lang="en-GB" sz="1100" dirty="0">
              <a:effectLst/>
              <a:ea typeface="ＭＳ 明朝"/>
              <a:cs typeface="Times New Roman"/>
            </a:endParaRPr>
          </a:p>
          <a:p>
            <a:pPr algn="ctr">
              <a:spcAft>
                <a:spcPts val="1000"/>
              </a:spcAft>
            </a:pPr>
            <a:r>
              <a:rPr lang="en-GB" sz="1100" b="1" dirty="0">
                <a:effectLst/>
                <a:latin typeface="Arial"/>
                <a:ea typeface="ＭＳ 明朝"/>
                <a:cs typeface="Times New Roman"/>
              </a:rPr>
              <a:t>self </a:t>
            </a:r>
            <a:r>
              <a:rPr lang="en-GB" sz="1100" b="1" dirty="0" smtClean="0">
                <a:effectLst/>
                <a:latin typeface="Arial"/>
                <a:ea typeface="ＭＳ 明朝"/>
                <a:cs typeface="Times New Roman"/>
              </a:rPr>
              <a:t>–image</a:t>
            </a:r>
            <a:endParaRPr lang="en-GB" sz="1100" dirty="0">
              <a:effectLst/>
              <a:ea typeface="ＭＳ 明朝"/>
              <a:cs typeface="Times New Roman"/>
            </a:endParaRPr>
          </a:p>
          <a:p>
            <a:pPr algn="ctr">
              <a:spcAft>
                <a:spcPts val="1000"/>
              </a:spcAft>
            </a:pPr>
            <a:endParaRPr lang="en-GB" sz="1100" b="1" dirty="0" smtClean="0">
              <a:effectLst/>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Lower </a:t>
            </a:r>
            <a:r>
              <a:rPr lang="en-GB" sz="1100" b="1" dirty="0">
                <a:effectLst/>
                <a:latin typeface="Arial"/>
                <a:ea typeface="ＭＳ 明朝"/>
                <a:cs typeface="Times New Roman"/>
              </a:rPr>
              <a:t>self </a:t>
            </a:r>
            <a:r>
              <a:rPr lang="en-GB" sz="1100" b="1" dirty="0" smtClean="0">
                <a:effectLst/>
                <a:latin typeface="Arial"/>
                <a:ea typeface="ＭＳ 明朝"/>
                <a:cs typeface="Times New Roman"/>
              </a:rPr>
              <a:t>esteem</a:t>
            </a:r>
          </a:p>
          <a:p>
            <a:pPr algn="ctr">
              <a:spcAft>
                <a:spcPts val="1000"/>
              </a:spcAft>
            </a:pPr>
            <a:endParaRPr lang="en-GB" sz="1100" dirty="0">
              <a:effectLst/>
              <a:ea typeface="ＭＳ 明朝"/>
              <a:cs typeface="Times New Roman"/>
            </a:endParaRPr>
          </a:p>
          <a:p>
            <a:pPr algn="ctr">
              <a:spcAft>
                <a:spcPts val="1000"/>
              </a:spcAft>
            </a:pPr>
            <a:r>
              <a:rPr lang="en-GB" sz="1100" b="1" dirty="0">
                <a:effectLst/>
                <a:latin typeface="Arial"/>
                <a:ea typeface="ＭＳ 明朝"/>
                <a:cs typeface="Times New Roman"/>
              </a:rPr>
              <a:t>No </a:t>
            </a:r>
            <a:r>
              <a:rPr lang="en-GB" sz="1100" b="1" dirty="0" smtClean="0">
                <a:effectLst/>
                <a:latin typeface="Arial"/>
                <a:ea typeface="ＭＳ 明朝"/>
                <a:cs typeface="Times New Roman"/>
              </a:rPr>
              <a:t>confidence</a:t>
            </a:r>
          </a:p>
          <a:p>
            <a:pPr algn="ctr">
              <a:spcAft>
                <a:spcPts val="1000"/>
              </a:spcAft>
            </a:pPr>
            <a:endParaRPr lang="en-GB" sz="1100" b="1" dirty="0">
              <a:latin typeface="Arial"/>
              <a:ea typeface="ＭＳ 明朝"/>
              <a:cs typeface="Times New Roman"/>
            </a:endParaRPr>
          </a:p>
          <a:p>
            <a:pPr algn="ctr">
              <a:spcAft>
                <a:spcPts val="1000"/>
              </a:spcAft>
            </a:pPr>
            <a:r>
              <a:rPr lang="en-GB" sz="1100" b="1" dirty="0" smtClean="0">
                <a:effectLst/>
                <a:latin typeface="Arial"/>
                <a:ea typeface="ＭＳ 明朝"/>
                <a:cs typeface="Times New Roman"/>
              </a:rPr>
              <a:t>Cannot </a:t>
            </a:r>
            <a:r>
              <a:rPr lang="en-GB" sz="1100" b="1" dirty="0">
                <a:effectLst/>
                <a:latin typeface="Arial"/>
                <a:ea typeface="ＭＳ 明朝"/>
                <a:cs typeface="Times New Roman"/>
              </a:rPr>
              <a:t>make any choices takes a passive role</a:t>
            </a:r>
            <a:endParaRPr lang="en-GB" sz="1100" dirty="0">
              <a:effectLst/>
              <a:ea typeface="ＭＳ 明朝"/>
              <a:cs typeface="Times New Roman"/>
            </a:endParaRPr>
          </a:p>
          <a:p>
            <a:pPr algn="ctr">
              <a:spcAft>
                <a:spcPts val="1000"/>
              </a:spcAft>
            </a:pPr>
            <a:r>
              <a:rPr lang="en-GB" sz="1100" b="1" dirty="0">
                <a:effectLst/>
                <a:latin typeface="Arial"/>
                <a:ea typeface="ＭＳ 明朝"/>
                <a:cs typeface="Times New Roman"/>
              </a:rPr>
              <a:t>Disempowered</a:t>
            </a:r>
            <a:endParaRPr lang="en-GB" sz="1100" dirty="0">
              <a:effectLst/>
              <a:ea typeface="ＭＳ 明朝"/>
              <a:cs typeface="Times New Roman"/>
            </a:endParaRPr>
          </a:p>
        </p:txBody>
      </p:sp>
    </p:spTree>
    <p:extLst>
      <p:ext uri="{BB962C8B-B14F-4D97-AF65-F5344CB8AC3E}">
        <p14:creationId xmlns:p14="http://schemas.microsoft.com/office/powerpoint/2010/main" val="2452418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Duty of Care</a:t>
            </a:r>
            <a:endParaRPr lang="en-US" dirty="0"/>
          </a:p>
        </p:txBody>
      </p:sp>
      <p:sp>
        <p:nvSpPr>
          <p:cNvPr id="3" name="Content Placeholder 2"/>
          <p:cNvSpPr>
            <a:spLocks noGrp="1"/>
          </p:cNvSpPr>
          <p:nvPr>
            <p:ph idx="1"/>
          </p:nvPr>
        </p:nvSpPr>
        <p:spPr/>
        <p:txBody>
          <a:bodyPr>
            <a:normAutofit/>
          </a:bodyPr>
          <a:lstStyle/>
          <a:p>
            <a:r>
              <a:rPr lang="en-US" dirty="0"/>
              <a:t>When you are supporting or caring for individuals, you have a duty to ensure that they do not put themselves in danger, put others in danger or you in danger. </a:t>
            </a:r>
            <a:endParaRPr lang="en-GB" dirty="0"/>
          </a:p>
          <a:p>
            <a:r>
              <a:rPr lang="en-US" dirty="0"/>
              <a:t>Our ‘duty of care’ enables us to think about the safety of those who we work with. </a:t>
            </a:r>
            <a:endParaRPr lang="en-GB" dirty="0"/>
          </a:p>
          <a:p>
            <a:r>
              <a:rPr lang="en-US" dirty="0"/>
              <a:t>Our responsibilities mean we must consider the impact of our actions or even lack of actions on each individual we are working with.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35</a:t>
            </a:fld>
            <a:endParaRPr lang="en-US"/>
          </a:p>
        </p:txBody>
      </p:sp>
    </p:spTree>
    <p:extLst>
      <p:ext uri="{BB962C8B-B14F-4D97-AF65-F5344CB8AC3E}">
        <p14:creationId xmlns:p14="http://schemas.microsoft.com/office/powerpoint/2010/main" val="649738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maintain duty of care we should:</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Keep your knowledge and skills up-to-date  </a:t>
            </a:r>
            <a:endParaRPr lang="en-GB" dirty="0"/>
          </a:p>
          <a:p>
            <a:pPr lvl="0"/>
            <a:r>
              <a:rPr lang="en-US" dirty="0"/>
              <a:t>Provide service at a standard that any reasonable person would expect  </a:t>
            </a:r>
            <a:endParaRPr lang="en-GB" dirty="0"/>
          </a:p>
          <a:p>
            <a:pPr lvl="0"/>
            <a:r>
              <a:rPr lang="en-US" dirty="0"/>
              <a:t>Know what you should do to ensure that the </a:t>
            </a:r>
            <a:r>
              <a:rPr lang="en-US" dirty="0" smtClean="0"/>
              <a:t>service that you </a:t>
            </a:r>
            <a:r>
              <a:rPr lang="en-US" dirty="0"/>
              <a:t>provide is provided safely </a:t>
            </a:r>
            <a:endParaRPr lang="en-GB" dirty="0"/>
          </a:p>
          <a:p>
            <a:pPr lvl="0"/>
            <a:r>
              <a:rPr lang="en-US" dirty="0"/>
              <a:t>Keep accurate records as required by your employer  </a:t>
            </a:r>
            <a:endParaRPr lang="en-GB" dirty="0"/>
          </a:p>
          <a:p>
            <a:pPr lvl="0"/>
            <a:r>
              <a:rPr lang="en-US" dirty="0"/>
              <a:t>Only delegate work or accept it when it is safe to do so </a:t>
            </a:r>
            <a:endParaRPr lang="en-GB" dirty="0"/>
          </a:p>
          <a:p>
            <a:pPr lvl="0"/>
            <a:r>
              <a:rPr lang="en-US" dirty="0"/>
              <a:t>Protect confidential information except where it conflicts with public interest or safety.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36</a:t>
            </a:fld>
            <a:endParaRPr lang="en-US"/>
          </a:p>
        </p:txBody>
      </p:sp>
    </p:spTree>
    <p:extLst>
      <p:ext uri="{BB962C8B-B14F-4D97-AF65-F5344CB8AC3E}">
        <p14:creationId xmlns:p14="http://schemas.microsoft.com/office/powerpoint/2010/main" val="260434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759997"/>
            <a:ext cx="8042276" cy="708776"/>
          </a:xfrm>
        </p:spPr>
        <p:txBody>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smtClean="0"/>
              <a:t>Risk </a:t>
            </a:r>
            <a:r>
              <a:rPr lang="en-US" b="1" dirty="0"/>
              <a:t>Assessment</a:t>
            </a:r>
            <a:r>
              <a:rPr lang="en-GB" dirty="0"/>
              <a:t/>
            </a:r>
            <a:br>
              <a:rPr lang="en-GB" dirty="0"/>
            </a:br>
            <a:endParaRPr lang="en-US" dirty="0"/>
          </a:p>
        </p:txBody>
      </p:sp>
      <p:sp>
        <p:nvSpPr>
          <p:cNvPr id="3" name="Content Placeholder 2"/>
          <p:cNvSpPr>
            <a:spLocks noGrp="1"/>
          </p:cNvSpPr>
          <p:nvPr>
            <p:ph idx="1"/>
          </p:nvPr>
        </p:nvSpPr>
        <p:spPr>
          <a:xfrm>
            <a:off x="549275" y="874555"/>
            <a:ext cx="8042276" cy="1833659"/>
          </a:xfrm>
        </p:spPr>
        <p:txBody>
          <a:bodyPr/>
          <a:lstStyle/>
          <a:p>
            <a:r>
              <a:rPr lang="en-US" dirty="0" smtClean="0"/>
              <a:t>When </a:t>
            </a:r>
            <a:r>
              <a:rPr lang="en-US" dirty="0"/>
              <a:t>you do a risk assessment you look at all of the hazards (all of the things that may cause harm), then you work out how bad they are and then look at ways of making them not as bad.</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37</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477065129"/>
              </p:ext>
            </p:extLst>
          </p:nvPr>
        </p:nvGraphicFramePr>
        <p:xfrm>
          <a:off x="1600200" y="2708214"/>
          <a:ext cx="5943600" cy="3797300"/>
        </p:xfrm>
        <a:graphic>
          <a:graphicData uri="http://schemas.openxmlformats.org/presentationml/2006/ole">
            <mc:AlternateContent xmlns:mc="http://schemas.openxmlformats.org/markup-compatibility/2006">
              <mc:Choice xmlns:v="urn:schemas-microsoft-com:vml" Requires="v">
                <p:oleObj spid="_x0000_s5154" name="Document" r:id="rId4" imgW="5943600" imgH="3797300" progId="Word.Document.12">
                  <p:embed/>
                </p:oleObj>
              </mc:Choice>
              <mc:Fallback>
                <p:oleObj name="Document" r:id="rId4" imgW="5943600" imgH="3797300" progId="Word.Document.12">
                  <p:embed/>
                  <p:pic>
                    <p:nvPicPr>
                      <p:cNvPr id="0" name=""/>
                      <p:cNvPicPr/>
                      <p:nvPr/>
                    </p:nvPicPr>
                    <p:blipFill>
                      <a:blip r:embed="rId5"/>
                      <a:stretch>
                        <a:fillRect/>
                      </a:stretch>
                    </p:blipFill>
                    <p:spPr>
                      <a:xfrm>
                        <a:off x="1600200" y="2708214"/>
                        <a:ext cx="5943600" cy="3797300"/>
                      </a:xfrm>
                      <a:prstGeom prst="rect">
                        <a:avLst/>
                      </a:prstGeom>
                    </p:spPr>
                  </p:pic>
                </p:oleObj>
              </mc:Fallback>
            </mc:AlternateContent>
          </a:graphicData>
        </a:graphic>
      </p:graphicFrame>
    </p:spTree>
    <p:extLst>
      <p:ext uri="{BB962C8B-B14F-4D97-AF65-F5344CB8AC3E}">
        <p14:creationId xmlns:p14="http://schemas.microsoft.com/office/powerpoint/2010/main" val="620122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63164"/>
            <a:ext cx="8042276" cy="1336956"/>
          </a:xfrm>
        </p:spPr>
        <p:txBody>
          <a:bodyPr/>
          <a:lstStyle/>
          <a:p>
            <a:r>
              <a:rPr lang="en-US" dirty="0" smtClean="0"/>
              <a:t>Risk Assessment</a:t>
            </a:r>
            <a:endParaRPr lang="en-US" dirty="0"/>
          </a:p>
        </p:txBody>
      </p:sp>
      <p:sp>
        <p:nvSpPr>
          <p:cNvPr id="3" name="Content Placeholder 2"/>
          <p:cNvSpPr>
            <a:spLocks noGrp="1"/>
          </p:cNvSpPr>
          <p:nvPr>
            <p:ph idx="1"/>
          </p:nvPr>
        </p:nvSpPr>
        <p:spPr>
          <a:xfrm>
            <a:off x="323968" y="1231006"/>
            <a:ext cx="8564537" cy="5409787"/>
          </a:xfrm>
        </p:spPr>
        <p:txBody>
          <a:bodyPr>
            <a:normAutofit/>
          </a:bodyPr>
          <a:lstStyle/>
          <a:p>
            <a:r>
              <a:rPr lang="en-US" b="1" dirty="0"/>
              <a:t>How serious is the possible harm?</a:t>
            </a:r>
            <a:endParaRPr lang="en-GB" dirty="0"/>
          </a:p>
          <a:p>
            <a:pPr marL="0" indent="0">
              <a:buNone/>
            </a:pPr>
            <a:r>
              <a:rPr lang="en-US" dirty="0"/>
              <a:t>For example, on crossing a road there is a possibility of being hit y a car. The possible harm from this is serious, therefore, the risk is high.</a:t>
            </a:r>
            <a:endParaRPr lang="en-GB" dirty="0"/>
          </a:p>
          <a:p>
            <a:r>
              <a:rPr lang="en-US" dirty="0"/>
              <a:t> </a:t>
            </a:r>
            <a:r>
              <a:rPr lang="en-US" b="1" dirty="0" smtClean="0"/>
              <a:t>How </a:t>
            </a:r>
            <a:r>
              <a:rPr lang="en-US" b="1" dirty="0"/>
              <a:t>likely?</a:t>
            </a:r>
            <a:endParaRPr lang="en-GB" dirty="0"/>
          </a:p>
          <a:p>
            <a:pPr marL="0" indent="0">
              <a:buNone/>
            </a:pPr>
            <a:r>
              <a:rPr lang="en-US" dirty="0"/>
              <a:t>Here you think about how likely it is that the harm may occur. In crossing the road, for example, the likelihood is going to be high if the road is a busy one: if it is a quiet country road the likelihood is going to be lower.</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38</a:t>
            </a:fld>
            <a:endParaRPr lang="en-US"/>
          </a:p>
        </p:txBody>
      </p:sp>
    </p:spTree>
    <p:extLst>
      <p:ext uri="{BB962C8B-B14F-4D97-AF65-F5344CB8AC3E}">
        <p14:creationId xmlns:p14="http://schemas.microsoft.com/office/powerpoint/2010/main" val="2684526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 </a:t>
            </a:r>
            <a:r>
              <a:rPr lang="en-US" b="1" dirty="0"/>
              <a:t>Can I reduce either of these?</a:t>
            </a:r>
            <a:endParaRPr lang="en-GB" dirty="0"/>
          </a:p>
          <a:p>
            <a:pPr marL="0" indent="0">
              <a:buNone/>
            </a:pPr>
            <a:r>
              <a:rPr lang="en-US" dirty="0"/>
              <a:t>If both the risk and likelihood are high then it may not be worth taking the risk, unless you can look at ways to reduce either of these. Returning again to the example of the road, you can reduce the risk of being hit by a car by ensuring you use a zebra or pelican crossing. The greater the harm and the greater the likelihood, the greater precautions are needed.</a:t>
            </a:r>
            <a:endParaRPr lang="en-GB" dirty="0"/>
          </a:p>
          <a:p>
            <a:r>
              <a:rPr lang="en-US" dirty="0"/>
              <a:t> </a:t>
            </a:r>
            <a:r>
              <a:rPr lang="en-US" b="1" dirty="0"/>
              <a:t>Is it still worth taking the risk?</a:t>
            </a:r>
            <a:endParaRPr lang="en-GB" dirty="0"/>
          </a:p>
          <a:p>
            <a:pPr marL="0" indent="0">
              <a:buNone/>
            </a:pPr>
            <a:r>
              <a:rPr lang="en-US" dirty="0"/>
              <a:t>Once you have looked at the seriousness and likelihood of harm, the precautions you can take and the benefits of taking the risk, you need to decide whether the risk, even with the precautions in place, is still too high to take.</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39</a:t>
            </a:fld>
            <a:endParaRPr lang="en-US"/>
          </a:p>
        </p:txBody>
      </p:sp>
    </p:spTree>
    <p:extLst>
      <p:ext uri="{BB962C8B-B14F-4D97-AF65-F5344CB8AC3E}">
        <p14:creationId xmlns:p14="http://schemas.microsoft.com/office/powerpoint/2010/main" val="714100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40</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063339104"/>
              </p:ext>
            </p:extLst>
          </p:nvPr>
        </p:nvGraphicFramePr>
        <p:xfrm>
          <a:off x="1053768" y="-522386"/>
          <a:ext cx="6844138" cy="7279182"/>
        </p:xfrm>
        <a:graphic>
          <a:graphicData uri="http://schemas.openxmlformats.org/presentationml/2006/ole">
            <mc:AlternateContent xmlns:mc="http://schemas.openxmlformats.org/markup-compatibility/2006">
              <mc:Choice xmlns:v="urn:schemas-microsoft-com:vml" Requires="v">
                <p:oleObj spid="_x0000_s6177" name="Document" r:id="rId4" imgW="7175500" imgH="7632700" progId="Word.Document.12">
                  <p:embed/>
                </p:oleObj>
              </mc:Choice>
              <mc:Fallback>
                <p:oleObj name="Document" r:id="rId4" imgW="7175500" imgH="7632700" progId="Word.Document.12">
                  <p:embed/>
                  <p:pic>
                    <p:nvPicPr>
                      <p:cNvPr id="0" name=""/>
                      <p:cNvPicPr/>
                      <p:nvPr/>
                    </p:nvPicPr>
                    <p:blipFill>
                      <a:blip r:embed="rId5"/>
                      <a:stretch>
                        <a:fillRect/>
                      </a:stretch>
                    </p:blipFill>
                    <p:spPr>
                      <a:xfrm>
                        <a:off x="1053768" y="-522386"/>
                        <a:ext cx="6844138" cy="7279182"/>
                      </a:xfrm>
                      <a:prstGeom prst="rect">
                        <a:avLst/>
                      </a:prstGeom>
                    </p:spPr>
                  </p:pic>
                </p:oleObj>
              </mc:Fallback>
            </mc:AlternateContent>
          </a:graphicData>
        </a:graphic>
      </p:graphicFrame>
    </p:spTree>
    <p:extLst>
      <p:ext uri="{BB962C8B-B14F-4D97-AF65-F5344CB8AC3E}">
        <p14:creationId xmlns:p14="http://schemas.microsoft.com/office/powerpoint/2010/main" val="3228360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41</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425741411"/>
              </p:ext>
            </p:extLst>
          </p:nvPr>
        </p:nvGraphicFramePr>
        <p:xfrm>
          <a:off x="1168400" y="177800"/>
          <a:ext cx="6807200" cy="6502400"/>
        </p:xfrm>
        <a:graphic>
          <a:graphicData uri="http://schemas.openxmlformats.org/presentationml/2006/ole">
            <mc:AlternateContent xmlns:mc="http://schemas.openxmlformats.org/markup-compatibility/2006">
              <mc:Choice xmlns:v="urn:schemas-microsoft-com:vml" Requires="v">
                <p:oleObj spid="_x0000_s7201" name="Document" r:id="rId4" imgW="6807200" imgH="6502400" progId="Word.Document.12">
                  <p:embed/>
                </p:oleObj>
              </mc:Choice>
              <mc:Fallback>
                <p:oleObj name="Document" r:id="rId4" imgW="6807200" imgH="6502400" progId="Word.Document.12">
                  <p:embed/>
                  <p:pic>
                    <p:nvPicPr>
                      <p:cNvPr id="0" name=""/>
                      <p:cNvPicPr/>
                      <p:nvPr/>
                    </p:nvPicPr>
                    <p:blipFill>
                      <a:blip r:embed="rId5"/>
                      <a:stretch>
                        <a:fillRect/>
                      </a:stretch>
                    </p:blipFill>
                    <p:spPr>
                      <a:xfrm>
                        <a:off x="1168400" y="177800"/>
                        <a:ext cx="6807200" cy="6502400"/>
                      </a:xfrm>
                      <a:prstGeom prst="rect">
                        <a:avLst/>
                      </a:prstGeom>
                    </p:spPr>
                  </p:pic>
                </p:oleObj>
              </mc:Fallback>
            </mc:AlternateContent>
          </a:graphicData>
        </a:graphic>
      </p:graphicFrame>
    </p:spTree>
    <p:extLst>
      <p:ext uri="{BB962C8B-B14F-4D97-AF65-F5344CB8AC3E}">
        <p14:creationId xmlns:p14="http://schemas.microsoft.com/office/powerpoint/2010/main" val="33556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42</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200116610"/>
              </p:ext>
            </p:extLst>
          </p:nvPr>
        </p:nvGraphicFramePr>
        <p:xfrm>
          <a:off x="1399542" y="231552"/>
          <a:ext cx="5807708" cy="6185559"/>
        </p:xfrm>
        <a:graphic>
          <a:graphicData uri="http://schemas.openxmlformats.org/presentationml/2006/ole">
            <mc:AlternateContent xmlns:mc="http://schemas.openxmlformats.org/markup-compatibility/2006">
              <mc:Choice xmlns:v="urn:schemas-microsoft-com:vml" Requires="v">
                <p:oleObj spid="_x0000_s8223" name="Document" r:id="rId4" imgW="5270500" imgH="5613400" progId="Word.Document.12">
                  <p:embed/>
                </p:oleObj>
              </mc:Choice>
              <mc:Fallback>
                <p:oleObj name="Document" r:id="rId4" imgW="5270500" imgH="5613400" progId="Word.Document.12">
                  <p:embed/>
                  <p:pic>
                    <p:nvPicPr>
                      <p:cNvPr id="0" name=""/>
                      <p:cNvPicPr/>
                      <p:nvPr/>
                    </p:nvPicPr>
                    <p:blipFill>
                      <a:blip r:embed="rId5"/>
                      <a:stretch>
                        <a:fillRect/>
                      </a:stretch>
                    </p:blipFill>
                    <p:spPr>
                      <a:xfrm>
                        <a:off x="1399542" y="231552"/>
                        <a:ext cx="5807708" cy="6185559"/>
                      </a:xfrm>
                      <a:prstGeom prst="rect">
                        <a:avLst/>
                      </a:prstGeom>
                    </p:spPr>
                  </p:pic>
                </p:oleObj>
              </mc:Fallback>
            </mc:AlternateContent>
          </a:graphicData>
        </a:graphic>
      </p:graphicFrame>
    </p:spTree>
    <p:extLst>
      <p:ext uri="{BB962C8B-B14F-4D97-AF65-F5344CB8AC3E}">
        <p14:creationId xmlns:p14="http://schemas.microsoft.com/office/powerpoint/2010/main" val="2604815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916"/>
            <a:ext cx="9144000" cy="744802"/>
          </a:xfrm>
        </p:spPr>
        <p:txBody>
          <a:bodyPr/>
          <a:lstStyle/>
          <a:p>
            <a:r>
              <a:rPr lang="en-US" sz="3200" dirty="0" smtClean="0"/>
              <a:t>How you see the individuals you work with:</a:t>
            </a:r>
            <a:endParaRPr lang="en-US" sz="3200" dirty="0"/>
          </a:p>
        </p:txBody>
      </p:sp>
      <p:sp>
        <p:nvSpPr>
          <p:cNvPr id="3" name="Content Placeholder 2"/>
          <p:cNvSpPr>
            <a:spLocks noGrp="1"/>
          </p:cNvSpPr>
          <p:nvPr>
            <p:ph idx="1"/>
          </p:nvPr>
        </p:nvSpPr>
        <p:spPr>
          <a:xfrm>
            <a:off x="168463" y="770718"/>
            <a:ext cx="8824892" cy="6087282"/>
          </a:xfrm>
        </p:spPr>
        <p:txBody>
          <a:bodyPr>
            <a:normAutofit fontScale="55000" lnSpcReduction="20000"/>
          </a:bodyPr>
          <a:lstStyle/>
          <a:p>
            <a:pPr marL="0" indent="0">
              <a:buNone/>
            </a:pPr>
            <a:r>
              <a:rPr lang="en-US" sz="3600" dirty="0"/>
              <a:t>It is about ensuring that you see the individual who you work with in a broad context which includes:</a:t>
            </a:r>
            <a:endParaRPr lang="en-GB" sz="3600" dirty="0"/>
          </a:p>
          <a:p>
            <a:pPr lvl="0"/>
            <a:r>
              <a:rPr lang="en-US" sz="3600" dirty="0"/>
              <a:t>Their history and previous life</a:t>
            </a:r>
            <a:endParaRPr lang="en-GB" sz="3600" dirty="0"/>
          </a:p>
          <a:p>
            <a:pPr lvl="0"/>
            <a:r>
              <a:rPr lang="en-US" sz="3600" dirty="0"/>
              <a:t>Their achievements</a:t>
            </a:r>
            <a:endParaRPr lang="en-GB" sz="3600" dirty="0"/>
          </a:p>
          <a:p>
            <a:pPr lvl="0"/>
            <a:r>
              <a:rPr lang="en-US" sz="3600" dirty="0"/>
              <a:t>Their abilities</a:t>
            </a:r>
            <a:endParaRPr lang="en-GB" sz="3600" dirty="0"/>
          </a:p>
          <a:p>
            <a:pPr lvl="0"/>
            <a:r>
              <a:rPr lang="en-US" sz="3600" dirty="0"/>
              <a:t>The family background</a:t>
            </a:r>
            <a:endParaRPr lang="en-GB" sz="3600" dirty="0"/>
          </a:p>
          <a:p>
            <a:pPr lvl="0"/>
            <a:r>
              <a:rPr lang="en-US" sz="3600" dirty="0"/>
              <a:t>Their ethnicity and gender</a:t>
            </a:r>
            <a:endParaRPr lang="en-GB" sz="3600" dirty="0"/>
          </a:p>
          <a:p>
            <a:pPr lvl="0"/>
            <a:r>
              <a:rPr lang="en-US" sz="3600" dirty="0"/>
              <a:t>The nature of their problems or disabilities</a:t>
            </a:r>
            <a:endParaRPr lang="en-GB" sz="3600" dirty="0"/>
          </a:p>
          <a:p>
            <a:pPr lvl="0"/>
            <a:r>
              <a:rPr lang="en-US" sz="3600" dirty="0"/>
              <a:t>The discrimination they may </a:t>
            </a:r>
            <a:r>
              <a:rPr lang="en-US" sz="3600" dirty="0" smtClean="0"/>
              <a:t>face</a:t>
            </a:r>
            <a:endParaRPr lang="en-GB" dirty="0"/>
          </a:p>
          <a:p>
            <a:pPr marL="0" indent="0">
              <a:buNone/>
            </a:pPr>
            <a:r>
              <a:rPr lang="en-US" sz="3400" dirty="0"/>
              <a:t>We want to make you think about the nature of the relationships you have with the individuals that you are working with. </a:t>
            </a:r>
            <a:r>
              <a:rPr lang="en-GB" sz="3400" dirty="0"/>
              <a:t> </a:t>
            </a:r>
            <a:r>
              <a:rPr lang="en-US" sz="3400" dirty="0" smtClean="0"/>
              <a:t>A </a:t>
            </a:r>
            <a:r>
              <a:rPr lang="en-US" sz="3400" dirty="0"/>
              <a:t>relationship does not have </a:t>
            </a:r>
            <a:r>
              <a:rPr lang="en-US" sz="3400" dirty="0" smtClean="0"/>
              <a:t>to be </a:t>
            </a:r>
            <a:r>
              <a:rPr lang="en-US" sz="3400" dirty="0"/>
              <a:t>complicated; it is simply what goes </a:t>
            </a:r>
            <a:r>
              <a:rPr lang="en-US" sz="3400" dirty="0" smtClean="0"/>
              <a:t>on </a:t>
            </a:r>
            <a:r>
              <a:rPr lang="en-US" sz="3400" dirty="0"/>
              <a:t>between two people and can take many different forms. </a:t>
            </a:r>
            <a:r>
              <a:rPr lang="en-GB" sz="3400" dirty="0"/>
              <a:t> </a:t>
            </a:r>
            <a:r>
              <a:rPr lang="en-US" sz="3400" dirty="0" smtClean="0"/>
              <a:t>During </a:t>
            </a:r>
            <a:r>
              <a:rPr lang="en-US" sz="3400" dirty="0"/>
              <a:t>the course of our lives we have many different relationships and some are more permanent or important to us than others. </a:t>
            </a:r>
            <a:endParaRPr lang="en-GB" sz="3400" dirty="0"/>
          </a:p>
          <a:p>
            <a:endParaRPr lang="en-US" sz="3400" dirty="0"/>
          </a:p>
        </p:txBody>
      </p:sp>
      <p:sp>
        <p:nvSpPr>
          <p:cNvPr id="4" name="Slide Number Placeholder 3"/>
          <p:cNvSpPr>
            <a:spLocks noGrp="1"/>
          </p:cNvSpPr>
          <p:nvPr>
            <p:ph type="sldNum" sz="quarter" idx="12"/>
          </p:nvPr>
        </p:nvSpPr>
        <p:spPr/>
        <p:txBody>
          <a:bodyPr/>
          <a:lstStyle/>
          <a:p>
            <a:fld id="{7F5CE407-6216-4202-80E4-A30DC2F709B2}" type="slidenum">
              <a:rPr lang="en-US" smtClean="0"/>
              <a:t>43</a:t>
            </a:fld>
            <a:endParaRPr lang="en-US"/>
          </a:p>
        </p:txBody>
      </p:sp>
    </p:spTree>
    <p:extLst>
      <p:ext uri="{BB962C8B-B14F-4D97-AF65-F5344CB8AC3E}">
        <p14:creationId xmlns:p14="http://schemas.microsoft.com/office/powerpoint/2010/main" val="3893855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0012"/>
          </a:xfrm>
        </p:spPr>
        <p:txBody>
          <a:bodyPr/>
          <a:lstStyle/>
          <a:p>
            <a:r>
              <a:rPr lang="en-US" sz="3000" dirty="0" smtClean="0"/>
              <a:t>When working with fellow professionals you must:</a:t>
            </a:r>
            <a:endParaRPr lang="en-US" sz="3000" dirty="0"/>
          </a:p>
        </p:txBody>
      </p:sp>
      <p:sp>
        <p:nvSpPr>
          <p:cNvPr id="3" name="Content Placeholder 2"/>
          <p:cNvSpPr>
            <a:spLocks noGrp="1"/>
          </p:cNvSpPr>
          <p:nvPr>
            <p:ph idx="1"/>
          </p:nvPr>
        </p:nvSpPr>
        <p:spPr>
          <a:xfrm>
            <a:off x="142546" y="894099"/>
            <a:ext cx="8889685" cy="5844040"/>
          </a:xfrm>
        </p:spPr>
        <p:txBody>
          <a:bodyPr>
            <a:normAutofit fontScale="85000" lnSpcReduction="10000"/>
          </a:bodyPr>
          <a:lstStyle/>
          <a:p>
            <a:pPr lvl="0"/>
            <a:r>
              <a:rPr lang="en-US" dirty="0"/>
              <a:t>Observe professional boundaries (do not try to do someone else’s job!)</a:t>
            </a:r>
            <a:endParaRPr lang="en-GB" dirty="0"/>
          </a:p>
          <a:p>
            <a:pPr lvl="0"/>
            <a:r>
              <a:rPr lang="en-US" dirty="0"/>
              <a:t>Share information on a ‘need to know’ basis</a:t>
            </a:r>
            <a:endParaRPr lang="en-GB" dirty="0"/>
          </a:p>
          <a:p>
            <a:pPr lvl="0"/>
            <a:r>
              <a:rPr lang="en-US" dirty="0"/>
              <a:t>Do not let how you feel about the professional affect your relationship with them</a:t>
            </a:r>
            <a:endParaRPr lang="en-GB" dirty="0"/>
          </a:p>
          <a:p>
            <a:pPr lvl="0"/>
            <a:r>
              <a:rPr lang="en-US" dirty="0"/>
              <a:t>Don’t collude to exclude the individual/s you are supporting</a:t>
            </a:r>
            <a:endParaRPr lang="en-GB" dirty="0"/>
          </a:p>
          <a:p>
            <a:r>
              <a:rPr lang="en-US" dirty="0"/>
              <a:t>It is vital for you to think about the role of families, friends and advocates in relation to the lives of the individuals you are working with. </a:t>
            </a:r>
            <a:endParaRPr lang="en-GB" dirty="0"/>
          </a:p>
          <a:p>
            <a:pPr marL="0" indent="0">
              <a:buNone/>
            </a:pPr>
            <a:r>
              <a:rPr lang="en-US" dirty="0" smtClean="0"/>
              <a:t>Even </a:t>
            </a:r>
            <a:r>
              <a:rPr lang="en-US" dirty="0"/>
              <a:t>if you are working with individuals who have little or no contact with families, the notion of family and friendship is still </a:t>
            </a:r>
            <a:r>
              <a:rPr lang="en-US" dirty="0" smtClean="0"/>
              <a:t>important.</a:t>
            </a:r>
            <a:r>
              <a:rPr lang="en-GB" dirty="0"/>
              <a:t> </a:t>
            </a:r>
            <a:r>
              <a:rPr lang="en-US" dirty="0" smtClean="0"/>
              <a:t>You </a:t>
            </a:r>
            <a:r>
              <a:rPr lang="en-US" dirty="0"/>
              <a:t>might find yourself trying to promote contact with families and friends for the sake of the individual you support, as they want to re-establish contact. </a:t>
            </a:r>
            <a:r>
              <a:rPr lang="en-US" dirty="0" smtClean="0"/>
              <a:t>Or </a:t>
            </a:r>
            <a:r>
              <a:rPr lang="en-US" dirty="0"/>
              <a:t>you might find yourself having to work with the fact that an individual feels animosity towards, or feels abandoned by and at a loss in relation to their particular families.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44</a:t>
            </a:fld>
            <a:endParaRPr lang="en-US"/>
          </a:p>
        </p:txBody>
      </p:sp>
    </p:spTree>
    <p:extLst>
      <p:ext uri="{BB962C8B-B14F-4D97-AF65-F5344CB8AC3E}">
        <p14:creationId xmlns:p14="http://schemas.microsoft.com/office/powerpoint/2010/main" val="1207733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Substances that are hazardous to </a:t>
            </a:r>
            <a:r>
              <a:rPr lang="en-GB" b="1" dirty="0" smtClean="0"/>
              <a:t>health</a:t>
            </a: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45</a:t>
            </a:fld>
            <a:endParaRPr lang="en-US"/>
          </a:p>
        </p:txBody>
      </p:sp>
      <p:pic>
        <p:nvPicPr>
          <p:cNvPr id="7" name="Content Placeholder 4" descr="corrosive.jpg"/>
          <p:cNvPicPr>
            <a:picLocks noGrp="1"/>
          </p:cNvPicPr>
          <p:nvPr>
            <p:ph idx="1"/>
          </p:nvPr>
        </p:nvPicPr>
        <p:blipFill>
          <a:blip r:embed="rId2"/>
          <a:srcRect l="-6068" r="-6068"/>
          <a:stretch>
            <a:fillRect/>
          </a:stretch>
        </p:blipFill>
        <p:spPr>
          <a:xfrm>
            <a:off x="432647" y="1600200"/>
            <a:ext cx="2224088" cy="1989155"/>
          </a:xfrm>
          <a:prstGeom prst="rect">
            <a:avLst/>
          </a:prstGeom>
        </p:spPr>
      </p:pic>
      <p:pic>
        <p:nvPicPr>
          <p:cNvPr id="8" name="Picture 7" descr="fire-l.gif"/>
          <p:cNvPicPr/>
          <p:nvPr/>
        </p:nvPicPr>
        <p:blipFill>
          <a:blip r:embed="rId3"/>
          <a:stretch>
            <a:fillRect/>
          </a:stretch>
        </p:blipFill>
        <p:spPr>
          <a:xfrm>
            <a:off x="2786127" y="1600199"/>
            <a:ext cx="1762386" cy="1989156"/>
          </a:xfrm>
          <a:prstGeom prst="rect">
            <a:avLst/>
          </a:prstGeom>
        </p:spPr>
      </p:pic>
      <p:pic>
        <p:nvPicPr>
          <p:cNvPr id="9" name="Picture 8" descr="Harmful-symbol.jpg"/>
          <p:cNvPicPr/>
          <p:nvPr/>
        </p:nvPicPr>
        <p:blipFill>
          <a:blip r:embed="rId4"/>
          <a:stretch>
            <a:fillRect/>
          </a:stretch>
        </p:blipFill>
        <p:spPr>
          <a:xfrm>
            <a:off x="4748542" y="1600198"/>
            <a:ext cx="1995643" cy="1989157"/>
          </a:xfrm>
          <a:prstGeom prst="rect">
            <a:avLst/>
          </a:prstGeom>
        </p:spPr>
      </p:pic>
      <p:pic>
        <p:nvPicPr>
          <p:cNvPr id="10" name="Picture 9" descr="toxic.gif"/>
          <p:cNvPicPr/>
          <p:nvPr/>
        </p:nvPicPr>
        <p:blipFill>
          <a:blip r:embed="rId5"/>
          <a:stretch>
            <a:fillRect/>
          </a:stretch>
        </p:blipFill>
        <p:spPr>
          <a:xfrm>
            <a:off x="6744186" y="1600198"/>
            <a:ext cx="1847365" cy="1989157"/>
          </a:xfrm>
          <a:prstGeom prst="rect">
            <a:avLst/>
          </a:prstGeom>
        </p:spPr>
      </p:pic>
      <p:sp>
        <p:nvSpPr>
          <p:cNvPr id="11" name="TextBox 10"/>
          <p:cNvSpPr txBox="1"/>
          <p:nvPr/>
        </p:nvSpPr>
        <p:spPr>
          <a:xfrm>
            <a:off x="432646" y="3744850"/>
            <a:ext cx="8455859" cy="3139321"/>
          </a:xfrm>
          <a:prstGeom prst="rect">
            <a:avLst/>
          </a:prstGeom>
          <a:noFill/>
        </p:spPr>
        <p:txBody>
          <a:bodyPr wrap="square" rtlCol="0">
            <a:spAutoFit/>
          </a:bodyPr>
          <a:lstStyle/>
          <a:p>
            <a:r>
              <a:rPr lang="en-US" dirty="0"/>
              <a:t>Thousands of people are exposed to all kinds of hazardous	 substances at </a:t>
            </a:r>
            <a:r>
              <a:rPr lang="en-US" dirty="0" smtClean="0"/>
              <a:t>work.</a:t>
            </a:r>
            <a:r>
              <a:rPr lang="en-US" dirty="0"/>
              <a:t> </a:t>
            </a:r>
            <a:r>
              <a:rPr lang="en-US" dirty="0" smtClean="0"/>
              <a:t>These </a:t>
            </a:r>
            <a:r>
              <a:rPr lang="en-US" dirty="0"/>
              <a:t>can include chemicals that people make or work with directly, and also dust, fumes and bacteria, which can be present in the </a:t>
            </a:r>
            <a:r>
              <a:rPr lang="en-US" dirty="0" smtClean="0"/>
              <a:t>workplace.</a:t>
            </a:r>
            <a:r>
              <a:rPr lang="en-US" dirty="0"/>
              <a:t> </a:t>
            </a:r>
            <a:r>
              <a:rPr lang="en-US" dirty="0" smtClean="0"/>
              <a:t>Exposure </a:t>
            </a:r>
            <a:r>
              <a:rPr lang="en-US" dirty="0"/>
              <a:t>can happen by breathing them in, contact with the skin, splashing them into the eyes or swallowing them</a:t>
            </a:r>
            <a:r>
              <a:rPr lang="en-US" dirty="0" smtClean="0"/>
              <a:t>.</a:t>
            </a:r>
          </a:p>
          <a:p>
            <a:endParaRPr lang="en-GB" dirty="0"/>
          </a:p>
          <a:p>
            <a:r>
              <a:rPr lang="en-US" dirty="0"/>
              <a:t>If exposure is not prevented or properly controlled, it can cause serious illness, including cancer, asthma and dermatitis, and sometimes even death. There are many substances, which we all have in our homes that could, if not handled safely, cause a serious hazard. </a:t>
            </a:r>
            <a:endParaRPr lang="en-GB" dirty="0"/>
          </a:p>
          <a:p>
            <a:endParaRPr lang="en-US" dirty="0"/>
          </a:p>
        </p:txBody>
      </p:sp>
    </p:spTree>
    <p:extLst>
      <p:ext uri="{BB962C8B-B14F-4D97-AF65-F5344CB8AC3E}">
        <p14:creationId xmlns:p14="http://schemas.microsoft.com/office/powerpoint/2010/main" val="34528307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and Handling</a:t>
            </a:r>
            <a:endParaRPr lang="en-US" dirty="0"/>
          </a:p>
        </p:txBody>
      </p:sp>
      <p:sp>
        <p:nvSpPr>
          <p:cNvPr id="3" name="Content Placeholder 2"/>
          <p:cNvSpPr>
            <a:spLocks noGrp="1"/>
          </p:cNvSpPr>
          <p:nvPr>
            <p:ph idx="1"/>
          </p:nvPr>
        </p:nvSpPr>
        <p:spPr/>
        <p:txBody>
          <a:bodyPr/>
          <a:lstStyle/>
          <a:p>
            <a:pPr marL="0" indent="0">
              <a:buNone/>
            </a:pPr>
            <a:r>
              <a:rPr lang="en-GB" sz="3600" dirty="0"/>
              <a:t>3 basic steps to follow at all times when you are considering moving and handling tasks.</a:t>
            </a:r>
          </a:p>
          <a:p>
            <a:pPr lvl="0"/>
            <a:r>
              <a:rPr lang="en-GB" sz="3600" b="1" dirty="0"/>
              <a:t>Where possible avoid the </a:t>
            </a:r>
            <a:r>
              <a:rPr lang="en-GB" sz="3600" b="1" dirty="0" smtClean="0"/>
              <a:t>task</a:t>
            </a:r>
            <a:endParaRPr lang="en-GB" sz="3600" dirty="0"/>
          </a:p>
          <a:p>
            <a:pPr lvl="0"/>
            <a:r>
              <a:rPr lang="en-GB" sz="3600" b="1" dirty="0"/>
              <a:t>Assess the </a:t>
            </a:r>
            <a:r>
              <a:rPr lang="en-GB" sz="3600" b="1" dirty="0" smtClean="0"/>
              <a:t>risks</a:t>
            </a:r>
            <a:endParaRPr lang="en-GB" sz="3600" dirty="0"/>
          </a:p>
          <a:p>
            <a:pPr lvl="0"/>
            <a:r>
              <a:rPr lang="en-GB" sz="3600" b="1" dirty="0"/>
              <a:t>Reduce the risks</a:t>
            </a:r>
            <a:endParaRPr lang="en-GB" sz="36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46</a:t>
            </a:fld>
            <a:endParaRPr lang="en-US"/>
          </a:p>
        </p:txBody>
      </p:sp>
    </p:spTree>
    <p:extLst>
      <p:ext uri="{BB962C8B-B14F-4D97-AF65-F5344CB8AC3E}">
        <p14:creationId xmlns:p14="http://schemas.microsoft.com/office/powerpoint/2010/main" val="2246632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and Handling</a:t>
            </a:r>
            <a:endParaRPr lang="en-US" dirty="0"/>
          </a:p>
        </p:txBody>
      </p:sp>
      <p:sp>
        <p:nvSpPr>
          <p:cNvPr id="3" name="Content Placeholder 2"/>
          <p:cNvSpPr>
            <a:spLocks noGrp="1"/>
          </p:cNvSpPr>
          <p:nvPr>
            <p:ph idx="1"/>
          </p:nvPr>
        </p:nvSpPr>
        <p:spPr/>
        <p:txBody>
          <a:bodyPr>
            <a:normAutofit/>
          </a:bodyPr>
          <a:lstStyle/>
          <a:p>
            <a:pPr marL="0" indent="0">
              <a:buNone/>
            </a:pPr>
            <a:r>
              <a:rPr lang="en-US" dirty="0"/>
              <a:t>Where ever possible moving and handling should be avoided however when it must take place measures should be put in place to</a:t>
            </a:r>
            <a:r>
              <a:rPr lang="en-US" dirty="0" smtClean="0"/>
              <a:t>:</a:t>
            </a:r>
            <a:endParaRPr lang="en-GB" dirty="0"/>
          </a:p>
          <a:p>
            <a:pPr lvl="0"/>
            <a:r>
              <a:rPr lang="en-US" dirty="0"/>
              <a:t>Assess the potential </a:t>
            </a:r>
            <a:r>
              <a:rPr lang="en-US" dirty="0" smtClean="0"/>
              <a:t>dangers </a:t>
            </a:r>
            <a:endParaRPr lang="en-GB" dirty="0"/>
          </a:p>
          <a:p>
            <a:pPr lvl="0"/>
            <a:r>
              <a:rPr lang="en-US" dirty="0"/>
              <a:t>Reduce those dangers where </a:t>
            </a:r>
            <a:r>
              <a:rPr lang="en-US" dirty="0" smtClean="0"/>
              <a:t>possible</a:t>
            </a:r>
            <a:endParaRPr lang="en-GB" dirty="0"/>
          </a:p>
          <a:p>
            <a:pPr lvl="0"/>
            <a:r>
              <a:rPr lang="en-US" dirty="0" smtClean="0"/>
              <a:t>If you </a:t>
            </a:r>
            <a:r>
              <a:rPr lang="en-US" dirty="0"/>
              <a:t>cannot reduce them you should not complete the task. </a:t>
            </a:r>
            <a:endParaRPr lang="en-GB" dirty="0"/>
          </a:p>
          <a:p>
            <a:pPr marL="0" indent="0">
              <a:buNone/>
            </a:pPr>
            <a:r>
              <a:rPr lang="en-US" dirty="0"/>
              <a:t>This is when a ‘risk assessment’ would take place.</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47</a:t>
            </a:fld>
            <a:endParaRPr lang="en-US"/>
          </a:p>
        </p:txBody>
      </p:sp>
    </p:spTree>
    <p:extLst>
      <p:ext uri="{BB962C8B-B14F-4D97-AF65-F5344CB8AC3E}">
        <p14:creationId xmlns:p14="http://schemas.microsoft.com/office/powerpoint/2010/main" val="2359958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Safety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GB" sz="3600" dirty="0"/>
              <a:t>You should know where the following are in your workplace:</a:t>
            </a:r>
          </a:p>
          <a:p>
            <a:pPr lvl="0"/>
            <a:r>
              <a:rPr lang="en-GB" sz="3600" dirty="0"/>
              <a:t>Fire alarm system</a:t>
            </a:r>
          </a:p>
          <a:p>
            <a:pPr lvl="0"/>
            <a:r>
              <a:rPr lang="en-GB" sz="3600" dirty="0"/>
              <a:t>Emergency lighting</a:t>
            </a:r>
          </a:p>
          <a:p>
            <a:pPr lvl="0"/>
            <a:r>
              <a:rPr lang="en-GB" sz="3600" dirty="0"/>
              <a:t>Fire doors</a:t>
            </a:r>
          </a:p>
          <a:p>
            <a:pPr lvl="0"/>
            <a:r>
              <a:rPr lang="en-GB" sz="3600" dirty="0"/>
              <a:t>Fire exits</a:t>
            </a:r>
          </a:p>
          <a:p>
            <a:pPr lvl="0"/>
            <a:r>
              <a:rPr lang="en-GB" sz="3600" dirty="0"/>
              <a:t>Fire fighting equipment</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48</a:t>
            </a:fld>
            <a:endParaRPr lang="en-US"/>
          </a:p>
        </p:txBody>
      </p:sp>
    </p:spTree>
    <p:extLst>
      <p:ext uri="{BB962C8B-B14F-4D97-AF65-F5344CB8AC3E}">
        <p14:creationId xmlns:p14="http://schemas.microsoft.com/office/powerpoint/2010/main" val="16507968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Safety</a:t>
            </a:r>
            <a:endParaRPr lang="en-US" dirty="0"/>
          </a:p>
        </p:txBody>
      </p:sp>
      <p:sp>
        <p:nvSpPr>
          <p:cNvPr id="3" name="Content Placeholder 2"/>
          <p:cNvSpPr>
            <a:spLocks noGrp="1"/>
          </p:cNvSpPr>
          <p:nvPr>
            <p:ph idx="1"/>
          </p:nvPr>
        </p:nvSpPr>
        <p:spPr/>
        <p:txBody>
          <a:bodyPr/>
          <a:lstStyle/>
          <a:p>
            <a:r>
              <a:rPr lang="en-US" dirty="0" smtClean="0"/>
              <a:t>1.  How </a:t>
            </a:r>
            <a:r>
              <a:rPr lang="en-US" dirty="0"/>
              <a:t>to recognize a fire, if and when to tackle it and with what. </a:t>
            </a:r>
            <a:endParaRPr lang="en-GB" dirty="0"/>
          </a:p>
          <a:p>
            <a:r>
              <a:rPr lang="en-US" dirty="0"/>
              <a:t>2.	How to raise the alarm on discovering a fire in different areas of the workplace, e.g. shout ‘fire’, use a whistle, activate alarm point, telephoning the fire brigade.</a:t>
            </a:r>
            <a:endParaRPr lang="en-GB" dirty="0"/>
          </a:p>
          <a:p>
            <a:r>
              <a:rPr lang="en-US" dirty="0"/>
              <a:t>3.	How to get your self and others out of danger, e.g. evacuation techniques, phased evacuation, safe areas, exits, escape routes,  rendezvous point.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49</a:t>
            </a:fld>
            <a:endParaRPr lang="en-US"/>
          </a:p>
        </p:txBody>
      </p:sp>
    </p:spTree>
    <p:extLst>
      <p:ext uri="{BB962C8B-B14F-4D97-AF65-F5344CB8AC3E}">
        <p14:creationId xmlns:p14="http://schemas.microsoft.com/office/powerpoint/2010/main" val="3586979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Safety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4.       What </a:t>
            </a:r>
            <a:r>
              <a:rPr lang="en-US" dirty="0"/>
              <a:t>to </a:t>
            </a:r>
            <a:r>
              <a:rPr lang="en-US" dirty="0" smtClean="0"/>
              <a:t>do at </a:t>
            </a:r>
            <a:r>
              <a:rPr lang="en-US" dirty="0"/>
              <a:t>the meeting point. </a:t>
            </a:r>
            <a:endParaRPr lang="en-GB" dirty="0"/>
          </a:p>
          <a:p>
            <a:pPr marL="0" indent="0">
              <a:buNone/>
            </a:pPr>
            <a:endParaRPr lang="en-GB" dirty="0"/>
          </a:p>
          <a:p>
            <a:pPr marL="0" indent="0">
              <a:buNone/>
            </a:pPr>
            <a:r>
              <a:rPr lang="en-US" dirty="0"/>
              <a:t>5. 	What to do after a fire. </a:t>
            </a:r>
            <a:endParaRPr lang="en-GB" dirty="0"/>
          </a:p>
          <a:p>
            <a:pPr marL="0" indent="0">
              <a:buNone/>
            </a:pPr>
            <a:r>
              <a:rPr lang="en-US" dirty="0"/>
              <a:t> </a:t>
            </a:r>
            <a:endParaRPr lang="en-GB" dirty="0"/>
          </a:p>
          <a:p>
            <a:pPr marL="0" indent="0">
              <a:buNone/>
            </a:pPr>
            <a:r>
              <a:rPr lang="en-US" dirty="0"/>
              <a:t>6. 	Not to use a lift/elevator</a:t>
            </a:r>
            <a:endParaRPr lang="en-GB" dirty="0"/>
          </a:p>
          <a:p>
            <a:pPr marL="0" indent="0">
              <a:buNone/>
            </a:pPr>
            <a:r>
              <a:rPr lang="en-US" dirty="0"/>
              <a:t> </a:t>
            </a:r>
            <a:endParaRPr lang="en-GB" dirty="0"/>
          </a:p>
          <a:p>
            <a:pPr marL="0" indent="0">
              <a:buNone/>
            </a:pPr>
            <a:r>
              <a:rPr lang="en-US" dirty="0"/>
              <a:t>7. 	Do not block or lock or prop open fire doors or </a:t>
            </a:r>
            <a:r>
              <a:rPr lang="en-US" dirty="0" smtClean="0"/>
              <a:t>	fire </a:t>
            </a:r>
            <a:r>
              <a:rPr lang="en-US" dirty="0"/>
              <a:t>exits </a:t>
            </a:r>
            <a:r>
              <a:rPr lang="en-GB" dirty="0"/>
              <a:t> </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50</a:t>
            </a:fld>
            <a:endParaRPr lang="en-US"/>
          </a:p>
        </p:txBody>
      </p:sp>
    </p:spTree>
    <p:extLst>
      <p:ext uri="{BB962C8B-B14F-4D97-AF65-F5344CB8AC3E}">
        <p14:creationId xmlns:p14="http://schemas.microsoft.com/office/powerpoint/2010/main" val="1798590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0"/>
            <a:ext cx="8042276" cy="1336956"/>
          </a:xfrm>
        </p:spPr>
        <p:txBody>
          <a:bodyPr/>
          <a:lstStyle/>
          <a:p>
            <a:r>
              <a:rPr lang="en-US" dirty="0" smtClean="0"/>
              <a:t>Fire Safety</a:t>
            </a:r>
            <a:endParaRPr lang="en-US" dirty="0"/>
          </a:p>
        </p:txBody>
      </p:sp>
      <p:sp>
        <p:nvSpPr>
          <p:cNvPr id="3" name="Content Placeholder 2"/>
          <p:cNvSpPr>
            <a:spLocks noGrp="1"/>
          </p:cNvSpPr>
          <p:nvPr>
            <p:ph idx="1"/>
          </p:nvPr>
        </p:nvSpPr>
        <p:spPr>
          <a:xfrm>
            <a:off x="298051" y="1321712"/>
            <a:ext cx="8487964" cy="5170226"/>
          </a:xfrm>
        </p:spPr>
        <p:txBody>
          <a:bodyPr>
            <a:normAutofit fontScale="55000" lnSpcReduction="20000"/>
          </a:bodyPr>
          <a:lstStyle/>
          <a:p>
            <a:pPr marL="0" indent="0">
              <a:buNone/>
            </a:pPr>
            <a:r>
              <a:rPr lang="en-GB" sz="5100" dirty="0"/>
              <a:t>At worst fire can kill and it can do so quickly, silently and without warning. For these very reasons you need to understand how fires are most likely to start in your work place, what you can do to prevent it and do if you ever encounter it.</a:t>
            </a:r>
          </a:p>
          <a:p>
            <a:pPr marL="0" indent="0">
              <a:buNone/>
            </a:pPr>
            <a:r>
              <a:rPr lang="en-GB" sz="5100" dirty="0"/>
              <a:t>Fire requires 3 things to survive and spread:</a:t>
            </a:r>
          </a:p>
          <a:p>
            <a:pPr lvl="0"/>
            <a:r>
              <a:rPr lang="en-GB" sz="5100" dirty="0"/>
              <a:t>Heat</a:t>
            </a:r>
          </a:p>
          <a:p>
            <a:pPr lvl="0"/>
            <a:r>
              <a:rPr lang="en-GB" sz="5100" dirty="0"/>
              <a:t>Fuel </a:t>
            </a:r>
          </a:p>
          <a:p>
            <a:pPr lvl="0"/>
            <a:r>
              <a:rPr lang="en-GB" sz="5100" dirty="0" smtClean="0"/>
              <a:t>Oxygen</a:t>
            </a:r>
            <a:endParaRPr lang="en-GB" sz="51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51</a:t>
            </a:fld>
            <a:endParaRPr lang="en-US"/>
          </a:p>
        </p:txBody>
      </p:sp>
    </p:spTree>
    <p:extLst>
      <p:ext uri="{BB962C8B-B14F-4D97-AF65-F5344CB8AC3E}">
        <p14:creationId xmlns:p14="http://schemas.microsoft.com/office/powerpoint/2010/main" val="30945467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Safety</a:t>
            </a:r>
            <a:endParaRPr lang="en-US" dirty="0"/>
          </a:p>
        </p:txBody>
      </p:sp>
      <p:sp>
        <p:nvSpPr>
          <p:cNvPr id="3" name="Content Placeholder 2"/>
          <p:cNvSpPr>
            <a:spLocks noGrp="1"/>
          </p:cNvSpPr>
          <p:nvPr>
            <p:ph idx="1"/>
          </p:nvPr>
        </p:nvSpPr>
        <p:spPr>
          <a:xfrm>
            <a:off x="220298" y="1444532"/>
            <a:ext cx="8668207" cy="5099237"/>
          </a:xfrm>
        </p:spPr>
        <p:txBody>
          <a:bodyPr>
            <a:normAutofit lnSpcReduction="10000"/>
          </a:bodyPr>
          <a:lstStyle/>
          <a:p>
            <a:pPr marL="0" indent="0">
              <a:buNone/>
            </a:pPr>
            <a:r>
              <a:rPr lang="en-GB" dirty="0"/>
              <a:t>Fire sources- Common sources of fire are:</a:t>
            </a:r>
          </a:p>
          <a:p>
            <a:pPr lvl="0"/>
            <a:r>
              <a:rPr lang="en-GB" dirty="0"/>
              <a:t>Electrical faults e.g. faulty wiring on electrical appliances or </a:t>
            </a:r>
            <a:r>
              <a:rPr lang="en-GB" dirty="0" smtClean="0"/>
              <a:t>sockets</a:t>
            </a:r>
            <a:endParaRPr lang="en-GB" dirty="0"/>
          </a:p>
          <a:p>
            <a:pPr lvl="0"/>
            <a:r>
              <a:rPr lang="en-GB" dirty="0"/>
              <a:t>Cooking e.g. people leaving fat or oil or other flammable liquids on an open </a:t>
            </a:r>
            <a:r>
              <a:rPr lang="en-GB" dirty="0" smtClean="0"/>
              <a:t>flame</a:t>
            </a:r>
            <a:endParaRPr lang="en-GB" dirty="0"/>
          </a:p>
          <a:p>
            <a:pPr lvl="0"/>
            <a:r>
              <a:rPr lang="en-GB" dirty="0"/>
              <a:t>Smoking e.g. cigarette stubs, hot ash or matches falling onto bedding, sofas, clothing or </a:t>
            </a:r>
            <a:r>
              <a:rPr lang="en-GB" dirty="0" smtClean="0"/>
              <a:t>carpets</a:t>
            </a:r>
            <a:endParaRPr lang="en-GB" dirty="0"/>
          </a:p>
          <a:p>
            <a:pPr lvl="0"/>
            <a:r>
              <a:rPr lang="en-GB" dirty="0"/>
              <a:t>Chemicals e.g. storing paint cans, oily rags, petrol or other flammable liquids in a closed environment where they may overheat or catch a </a:t>
            </a:r>
            <a:r>
              <a:rPr lang="en-GB" dirty="0" smtClean="0"/>
              <a:t>spark</a:t>
            </a:r>
            <a:endParaRPr lang="en-GB" dirty="0"/>
          </a:p>
          <a:p>
            <a:pPr lvl="0"/>
            <a:r>
              <a:rPr lang="en-GB" dirty="0"/>
              <a:t>Candles especially if left unattended</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52</a:t>
            </a:fld>
            <a:endParaRPr lang="en-US"/>
          </a:p>
        </p:txBody>
      </p:sp>
    </p:spTree>
    <p:extLst>
      <p:ext uri="{BB962C8B-B14F-4D97-AF65-F5344CB8AC3E}">
        <p14:creationId xmlns:p14="http://schemas.microsoft.com/office/powerpoint/2010/main" val="1286475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67076"/>
            <a:ext cx="8042276" cy="1336956"/>
          </a:xfrm>
        </p:spPr>
        <p:txBody>
          <a:bodyPr/>
          <a:lstStyle/>
          <a:p>
            <a:r>
              <a:rPr lang="en-US" dirty="0" smtClean="0"/>
              <a:t>Fire safety</a:t>
            </a:r>
            <a:endParaRPr lang="en-US" dirty="0"/>
          </a:p>
        </p:txBody>
      </p:sp>
      <p:sp>
        <p:nvSpPr>
          <p:cNvPr id="3" name="Content Placeholder 2"/>
          <p:cNvSpPr>
            <a:spLocks noGrp="1"/>
          </p:cNvSpPr>
          <p:nvPr>
            <p:ph idx="1"/>
          </p:nvPr>
        </p:nvSpPr>
        <p:spPr>
          <a:xfrm>
            <a:off x="220298" y="1269880"/>
            <a:ext cx="8668208" cy="5370913"/>
          </a:xfrm>
        </p:spPr>
        <p:txBody>
          <a:bodyPr>
            <a:normAutofit fontScale="92500" lnSpcReduction="20000"/>
          </a:bodyPr>
          <a:lstStyle/>
          <a:p>
            <a:pPr marL="0" indent="0">
              <a:buNone/>
            </a:pPr>
            <a:r>
              <a:rPr lang="en-GB" dirty="0"/>
              <a:t>There are some routine checks that should take place last thing at night or before leaving a building for any length of time. These are:</a:t>
            </a:r>
          </a:p>
          <a:p>
            <a:pPr lvl="0"/>
            <a:r>
              <a:rPr lang="en-GB" dirty="0"/>
              <a:t>The cooker is turned off</a:t>
            </a:r>
          </a:p>
          <a:p>
            <a:pPr lvl="0"/>
            <a:r>
              <a:rPr lang="en-GB" dirty="0"/>
              <a:t>Nothing has been put on the cooker</a:t>
            </a:r>
          </a:p>
          <a:p>
            <a:pPr lvl="0"/>
            <a:r>
              <a:rPr lang="en-GB" dirty="0"/>
              <a:t>Electrical appliances are off and un plugged</a:t>
            </a:r>
          </a:p>
          <a:p>
            <a:pPr lvl="0"/>
            <a:r>
              <a:rPr lang="en-GB" dirty="0"/>
              <a:t>Heaters are off</a:t>
            </a:r>
          </a:p>
          <a:p>
            <a:pPr lvl="0"/>
            <a:r>
              <a:rPr lang="en-GB" dirty="0"/>
              <a:t>Fire guards are in place</a:t>
            </a:r>
          </a:p>
          <a:p>
            <a:pPr lvl="0"/>
            <a:r>
              <a:rPr lang="en-GB" dirty="0"/>
              <a:t>Ash trays are empty</a:t>
            </a:r>
          </a:p>
          <a:p>
            <a:pPr lvl="0"/>
            <a:r>
              <a:rPr lang="en-GB" dirty="0"/>
              <a:t>Smoke alarms are in place and batteries have been checked</a:t>
            </a:r>
          </a:p>
          <a:p>
            <a:pPr lvl="0"/>
            <a:r>
              <a:rPr lang="en-GB" dirty="0"/>
              <a:t>Candles have been correctly extinguished</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53</a:t>
            </a:fld>
            <a:endParaRPr lang="en-US"/>
          </a:p>
        </p:txBody>
      </p:sp>
    </p:spTree>
    <p:extLst>
      <p:ext uri="{BB962C8B-B14F-4D97-AF65-F5344CB8AC3E}">
        <p14:creationId xmlns:p14="http://schemas.microsoft.com/office/powerpoint/2010/main" val="1992662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First Aid</a:t>
            </a:r>
            <a:endParaRPr lang="en-US" dirty="0"/>
          </a:p>
        </p:txBody>
      </p:sp>
      <p:sp>
        <p:nvSpPr>
          <p:cNvPr id="3" name="Content Placeholder 2"/>
          <p:cNvSpPr>
            <a:spLocks noGrp="1"/>
          </p:cNvSpPr>
          <p:nvPr>
            <p:ph idx="1"/>
          </p:nvPr>
        </p:nvSpPr>
        <p:spPr/>
        <p:txBody>
          <a:bodyPr>
            <a:normAutofit lnSpcReduction="10000"/>
          </a:bodyPr>
          <a:lstStyle/>
          <a:p>
            <a:pPr lvl="0"/>
            <a:r>
              <a:rPr lang="en-US" dirty="0"/>
              <a:t>What to do if an individual is unconscious?</a:t>
            </a:r>
            <a:endParaRPr lang="en-GB" dirty="0"/>
          </a:p>
          <a:p>
            <a:pPr lvl="0"/>
            <a:r>
              <a:rPr lang="en-US" dirty="0"/>
              <a:t>What to do if someone is not breathing?</a:t>
            </a:r>
            <a:endParaRPr lang="en-GB" dirty="0"/>
          </a:p>
          <a:p>
            <a:pPr lvl="0"/>
            <a:r>
              <a:rPr lang="en-US" dirty="0"/>
              <a:t>How to contact the emergency services?</a:t>
            </a:r>
            <a:endParaRPr lang="en-GB" dirty="0"/>
          </a:p>
          <a:p>
            <a:pPr lvl="0"/>
            <a:r>
              <a:rPr lang="en-US" dirty="0"/>
              <a:t>How you can put someone into the recovery position</a:t>
            </a:r>
            <a:endParaRPr lang="en-GB" dirty="0"/>
          </a:p>
          <a:p>
            <a:pPr lvl="0"/>
            <a:r>
              <a:rPr lang="en-US" dirty="0"/>
              <a:t>What to do if an individual is bleeding?</a:t>
            </a:r>
            <a:endParaRPr lang="en-GB" dirty="0"/>
          </a:p>
          <a:p>
            <a:pPr lvl="0"/>
            <a:r>
              <a:rPr lang="en-US" dirty="0"/>
              <a:t>What to do if an individual is choking?</a:t>
            </a:r>
            <a:endParaRPr lang="en-GB" dirty="0"/>
          </a:p>
          <a:p>
            <a:pPr lvl="0"/>
            <a:r>
              <a:rPr lang="en-US" dirty="0"/>
              <a:t>What to do if an individual has a seizure?</a:t>
            </a:r>
            <a:endParaRPr lang="en-GB" dirty="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54</a:t>
            </a:fld>
            <a:endParaRPr lang="en-US"/>
          </a:p>
        </p:txBody>
      </p:sp>
    </p:spTree>
    <p:extLst>
      <p:ext uri="{BB962C8B-B14F-4D97-AF65-F5344CB8AC3E}">
        <p14:creationId xmlns:p14="http://schemas.microsoft.com/office/powerpoint/2010/main" val="4255708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Control</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4000" dirty="0"/>
              <a:t>Infections are spread by micro organisms which are found in the air, on skin, in food and on everything that we touch. Some micro organisms are harmless these are called non-pathogenic, the ones that are harmful are called pathogenic.</a:t>
            </a:r>
            <a:endParaRPr lang="en-GB" sz="40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55</a:t>
            </a:fld>
            <a:endParaRPr lang="en-US"/>
          </a:p>
        </p:txBody>
      </p:sp>
    </p:spTree>
    <p:extLst>
      <p:ext uri="{BB962C8B-B14F-4D97-AF65-F5344CB8AC3E}">
        <p14:creationId xmlns:p14="http://schemas.microsoft.com/office/powerpoint/2010/main" val="23387910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Control</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These pathogens spread through:</a:t>
            </a:r>
            <a:endParaRPr lang="en-GB" dirty="0"/>
          </a:p>
          <a:p>
            <a:pPr lvl="0"/>
            <a:r>
              <a:rPr lang="en-US" dirty="0"/>
              <a:t>Open </a:t>
            </a:r>
            <a:r>
              <a:rPr lang="en-US" dirty="0" smtClean="0"/>
              <a:t>wounds</a:t>
            </a:r>
            <a:endParaRPr lang="en-GB" dirty="0"/>
          </a:p>
          <a:p>
            <a:pPr lvl="0"/>
            <a:r>
              <a:rPr lang="en-US" dirty="0"/>
              <a:t>Inhalation (Breathing in</a:t>
            </a:r>
            <a:r>
              <a:rPr lang="en-US" dirty="0" smtClean="0"/>
              <a:t>)</a:t>
            </a:r>
            <a:r>
              <a:rPr lang="en-US" dirty="0"/>
              <a:t> </a:t>
            </a:r>
            <a:endParaRPr lang="en-GB" dirty="0"/>
          </a:p>
          <a:p>
            <a:pPr lvl="0"/>
            <a:r>
              <a:rPr lang="en-US" dirty="0" smtClean="0"/>
              <a:t>Injection</a:t>
            </a:r>
            <a:endParaRPr lang="en-GB" dirty="0"/>
          </a:p>
          <a:p>
            <a:pPr lvl="0"/>
            <a:r>
              <a:rPr lang="en-US" dirty="0"/>
              <a:t>Ingestion (Swallowing</a:t>
            </a:r>
            <a:r>
              <a:rPr lang="en-US" dirty="0" smtClean="0"/>
              <a:t>)</a:t>
            </a:r>
            <a:endParaRPr lang="en-GB" dirty="0"/>
          </a:p>
          <a:p>
            <a:pPr marL="0" indent="0">
              <a:buNone/>
            </a:pPr>
            <a:r>
              <a:rPr lang="en-US" dirty="0"/>
              <a:t>Infection can enter the body through broken or damaged skin, membranes in the eyes, nose and air passages, through eating contaminated food or drink, sexually transmitted.</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56</a:t>
            </a:fld>
            <a:endParaRPr lang="en-US"/>
          </a:p>
        </p:txBody>
      </p:sp>
    </p:spTree>
    <p:extLst>
      <p:ext uri="{BB962C8B-B14F-4D97-AF65-F5344CB8AC3E}">
        <p14:creationId xmlns:p14="http://schemas.microsoft.com/office/powerpoint/2010/main" val="793521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Control</a:t>
            </a:r>
            <a:endParaRPr lang="en-US" dirty="0"/>
          </a:p>
        </p:txBody>
      </p:sp>
      <p:sp>
        <p:nvSpPr>
          <p:cNvPr id="3" name="Content Placeholder 2"/>
          <p:cNvSpPr>
            <a:spLocks noGrp="1"/>
          </p:cNvSpPr>
          <p:nvPr>
            <p:ph idx="1"/>
          </p:nvPr>
        </p:nvSpPr>
        <p:spPr/>
        <p:txBody>
          <a:bodyPr>
            <a:normAutofit fontScale="92500" lnSpcReduction="20000"/>
          </a:bodyPr>
          <a:lstStyle/>
          <a:p>
            <a:r>
              <a:rPr lang="en-GB" dirty="0"/>
              <a:t>You should wash your hands:</a:t>
            </a:r>
          </a:p>
          <a:p>
            <a:pPr lvl="0"/>
            <a:r>
              <a:rPr lang="en-GB" dirty="0"/>
              <a:t>At the start and end of each shift</a:t>
            </a:r>
          </a:p>
          <a:p>
            <a:pPr lvl="0"/>
            <a:r>
              <a:rPr lang="en-GB" dirty="0"/>
              <a:t>Before and after supporting an individual (even if wearing sterile gloves)</a:t>
            </a:r>
          </a:p>
          <a:p>
            <a:pPr lvl="0"/>
            <a:r>
              <a:rPr lang="en-GB" dirty="0"/>
              <a:t>Between contacts with different individuals</a:t>
            </a:r>
          </a:p>
          <a:p>
            <a:pPr lvl="0"/>
            <a:r>
              <a:rPr lang="en-GB" dirty="0"/>
              <a:t>After using the toilet or supporting toilet activity</a:t>
            </a:r>
          </a:p>
          <a:p>
            <a:pPr lvl="0"/>
            <a:r>
              <a:rPr lang="en-GB" dirty="0"/>
              <a:t>After coughing, sneezing or blowing nose</a:t>
            </a:r>
          </a:p>
          <a:p>
            <a:pPr lvl="0"/>
            <a:r>
              <a:rPr lang="en-GB" dirty="0"/>
              <a:t>Before and after eating, drinking and handling food</a:t>
            </a:r>
          </a:p>
          <a:p>
            <a:pPr lvl="0"/>
            <a:r>
              <a:rPr lang="en-GB" dirty="0"/>
              <a:t>Whenever visibly dirty</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57</a:t>
            </a:fld>
            <a:endParaRPr lang="en-US"/>
          </a:p>
        </p:txBody>
      </p:sp>
    </p:spTree>
    <p:extLst>
      <p:ext uri="{BB962C8B-B14F-4D97-AF65-F5344CB8AC3E}">
        <p14:creationId xmlns:p14="http://schemas.microsoft.com/office/powerpoint/2010/main" val="14128273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Control</a:t>
            </a:r>
            <a:endParaRPr lang="en-US" dirty="0"/>
          </a:p>
        </p:txBody>
      </p:sp>
      <p:sp>
        <p:nvSpPr>
          <p:cNvPr id="3" name="Content Placeholder 2"/>
          <p:cNvSpPr>
            <a:spLocks noGrp="1"/>
          </p:cNvSpPr>
          <p:nvPr>
            <p:ph idx="1"/>
          </p:nvPr>
        </p:nvSpPr>
        <p:spPr/>
        <p:txBody>
          <a:bodyPr>
            <a:normAutofit fontScale="85000" lnSpcReduction="20000"/>
          </a:bodyPr>
          <a:lstStyle/>
          <a:p>
            <a:r>
              <a:rPr lang="en-GB" b="1" dirty="0"/>
              <a:t>Good hand washing technique:</a:t>
            </a:r>
            <a:endParaRPr lang="en-GB" dirty="0"/>
          </a:p>
          <a:p>
            <a:r>
              <a:rPr lang="en-GB" b="1" dirty="0"/>
              <a:t> </a:t>
            </a:r>
            <a:r>
              <a:rPr lang="en-GB" dirty="0" smtClean="0"/>
              <a:t>Wet </a:t>
            </a:r>
            <a:r>
              <a:rPr lang="en-GB" dirty="0"/>
              <a:t>hands thoroughly under running </a:t>
            </a:r>
            <a:r>
              <a:rPr lang="en-GB" dirty="0" smtClean="0"/>
              <a:t>water</a:t>
            </a:r>
            <a:endParaRPr lang="en-GB" dirty="0"/>
          </a:p>
          <a:p>
            <a:pPr lvl="0"/>
            <a:r>
              <a:rPr lang="en-GB" dirty="0"/>
              <a:t>Apply hand washing agent( soap, gel, anti bacterial wash) </a:t>
            </a:r>
          </a:p>
          <a:p>
            <a:pPr lvl="0"/>
            <a:r>
              <a:rPr lang="en-GB" dirty="0"/>
              <a:t>Distribute </a:t>
            </a:r>
            <a:r>
              <a:rPr lang="en-GB" dirty="0" smtClean="0"/>
              <a:t>thoroughly</a:t>
            </a:r>
            <a:endParaRPr lang="en-GB" dirty="0"/>
          </a:p>
          <a:p>
            <a:pPr lvl="0"/>
            <a:r>
              <a:rPr lang="en-GB" dirty="0"/>
              <a:t>Vigorously rub hands together for 10 to 15 seconds, carefully include all fingers, thumbs, backs of hands and wrists</a:t>
            </a:r>
            <a:r>
              <a:rPr lang="en-GB" dirty="0" smtClean="0"/>
              <a:t>.</a:t>
            </a:r>
            <a:endParaRPr lang="en-GB" dirty="0"/>
          </a:p>
          <a:p>
            <a:pPr lvl="0"/>
            <a:r>
              <a:rPr lang="en-GB" dirty="0" smtClean="0"/>
              <a:t>Thoroughly </a:t>
            </a:r>
            <a:r>
              <a:rPr lang="en-GB" dirty="0"/>
              <a:t>rinse any soap and </a:t>
            </a:r>
            <a:r>
              <a:rPr lang="en-GB" dirty="0" smtClean="0"/>
              <a:t>debris</a:t>
            </a:r>
            <a:endParaRPr lang="en-GB" dirty="0"/>
          </a:p>
          <a:p>
            <a:r>
              <a:rPr lang="en-GB" dirty="0"/>
              <a:t>Dry hands with warm blow dryer or paper towel ( try to avoid cloth towel as these harbour bacteria and may contaminate your clean </a:t>
            </a:r>
            <a:r>
              <a:rPr lang="en-GB" dirty="0" smtClean="0"/>
              <a:t>hands</a:t>
            </a: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58</a:t>
            </a:fld>
            <a:endParaRPr lang="en-US"/>
          </a:p>
        </p:txBody>
      </p:sp>
    </p:spTree>
    <p:extLst>
      <p:ext uri="{BB962C8B-B14F-4D97-AF65-F5344CB8AC3E}">
        <p14:creationId xmlns:p14="http://schemas.microsoft.com/office/powerpoint/2010/main" val="4506039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 Control</a:t>
            </a:r>
            <a:endParaRPr lang="en-US" dirty="0"/>
          </a:p>
        </p:txBody>
      </p:sp>
      <p:sp>
        <p:nvSpPr>
          <p:cNvPr id="3" name="Content Placeholder 2"/>
          <p:cNvSpPr>
            <a:spLocks noGrp="1"/>
          </p:cNvSpPr>
          <p:nvPr>
            <p:ph idx="1"/>
          </p:nvPr>
        </p:nvSpPr>
        <p:spPr/>
        <p:txBody>
          <a:bodyPr>
            <a:normAutofit lnSpcReduction="10000"/>
          </a:bodyPr>
          <a:lstStyle/>
          <a:p>
            <a:r>
              <a:rPr lang="en-GB" dirty="0"/>
              <a:t>Keep the rest of you clean, maintaining good hygiene standards by:</a:t>
            </a:r>
          </a:p>
          <a:p>
            <a:pPr lvl="0"/>
            <a:r>
              <a:rPr lang="en-GB" dirty="0"/>
              <a:t>Showering or bathing daily</a:t>
            </a:r>
          </a:p>
          <a:p>
            <a:pPr lvl="0"/>
            <a:r>
              <a:rPr lang="en-GB" dirty="0"/>
              <a:t>Keeping hair clean, keep long hair tied back</a:t>
            </a:r>
          </a:p>
          <a:p>
            <a:pPr lvl="0"/>
            <a:r>
              <a:rPr lang="en-GB" dirty="0"/>
              <a:t>Keep nails clean and trimmed</a:t>
            </a:r>
          </a:p>
          <a:p>
            <a:pPr lvl="0"/>
            <a:r>
              <a:rPr lang="en-GB" dirty="0"/>
              <a:t>Wear clean clothing</a:t>
            </a:r>
          </a:p>
          <a:p>
            <a:pPr lvl="0"/>
            <a:r>
              <a:rPr lang="en-GB" dirty="0"/>
              <a:t>Keep jewellery to a minimum</a:t>
            </a:r>
          </a:p>
          <a:p>
            <a:pPr lvl="0"/>
            <a:r>
              <a:rPr lang="en-GB" dirty="0"/>
              <a:t>If you wear a uniform, ensure it is clean at all times</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59</a:t>
            </a:fld>
            <a:endParaRPr lang="en-US"/>
          </a:p>
        </p:txBody>
      </p:sp>
    </p:spTree>
    <p:extLst>
      <p:ext uri="{BB962C8B-B14F-4D97-AF65-F5344CB8AC3E}">
        <p14:creationId xmlns:p14="http://schemas.microsoft.com/office/powerpoint/2010/main" val="370116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idx="1"/>
          </p:nvPr>
        </p:nvSpPr>
        <p:spPr>
          <a:xfrm>
            <a:off x="155504" y="1321712"/>
            <a:ext cx="8863767" cy="5222057"/>
          </a:xfrm>
        </p:spPr>
        <p:txBody>
          <a:bodyPr>
            <a:normAutofit fontScale="85000" lnSpcReduction="20000"/>
          </a:bodyPr>
          <a:lstStyle/>
          <a:p>
            <a:pPr marL="0" indent="0">
              <a:buNone/>
            </a:pPr>
            <a:r>
              <a:rPr lang="en-GB" dirty="0"/>
              <a:t>Maintaining security in the workplace can be done through:</a:t>
            </a:r>
          </a:p>
          <a:p>
            <a:pPr lvl="0"/>
            <a:r>
              <a:rPr lang="en-GB" dirty="0"/>
              <a:t>Having burglar alarm</a:t>
            </a:r>
          </a:p>
          <a:p>
            <a:pPr lvl="0"/>
            <a:r>
              <a:rPr lang="en-GB" dirty="0"/>
              <a:t>Window locks</a:t>
            </a:r>
          </a:p>
          <a:p>
            <a:pPr lvl="0"/>
            <a:r>
              <a:rPr lang="en-GB" dirty="0"/>
              <a:t>Secondary locks on doors or windows</a:t>
            </a:r>
          </a:p>
          <a:p>
            <a:pPr lvl="0"/>
            <a:r>
              <a:rPr lang="en-GB" dirty="0"/>
              <a:t>Separate reception area with secure door (enabling identity checks)</a:t>
            </a:r>
          </a:p>
          <a:p>
            <a:pPr lvl="0"/>
            <a:r>
              <a:rPr lang="en-GB" dirty="0"/>
              <a:t>Door chain</a:t>
            </a:r>
          </a:p>
          <a:p>
            <a:pPr lvl="0"/>
            <a:r>
              <a:rPr lang="en-GB" dirty="0"/>
              <a:t>Secure code entry or camera to building</a:t>
            </a:r>
          </a:p>
          <a:p>
            <a:pPr lvl="0"/>
            <a:r>
              <a:rPr lang="en-GB" dirty="0"/>
              <a:t>Security lighting</a:t>
            </a:r>
          </a:p>
          <a:p>
            <a:pPr lvl="0"/>
            <a:r>
              <a:rPr lang="en-GB" dirty="0"/>
              <a:t>Ways of working for checking Identity of visitors</a:t>
            </a:r>
          </a:p>
          <a:p>
            <a:pPr lvl="0"/>
            <a:r>
              <a:rPr lang="en-GB" dirty="0"/>
              <a:t>Clear procedures for securing building at night, when leaving and when in the </a:t>
            </a:r>
            <a:r>
              <a:rPr lang="en-GB" dirty="0" smtClean="0"/>
              <a:t>building</a:t>
            </a:r>
            <a:endParaRPr lang="en-GB" dirty="0"/>
          </a:p>
        </p:txBody>
      </p:sp>
      <p:sp>
        <p:nvSpPr>
          <p:cNvPr id="4" name="Slide Number Placeholder 3"/>
          <p:cNvSpPr>
            <a:spLocks noGrp="1"/>
          </p:cNvSpPr>
          <p:nvPr>
            <p:ph type="sldNum" sz="quarter" idx="12"/>
          </p:nvPr>
        </p:nvSpPr>
        <p:spPr/>
        <p:txBody>
          <a:bodyPr/>
          <a:lstStyle/>
          <a:p>
            <a:fld id="{7F5CE407-6216-4202-80E4-A30DC2F709B2}" type="slidenum">
              <a:rPr lang="en-US" smtClean="0"/>
              <a:t>60</a:t>
            </a:fld>
            <a:endParaRPr lang="en-US"/>
          </a:p>
        </p:txBody>
      </p:sp>
    </p:spTree>
    <p:extLst>
      <p:ext uri="{BB962C8B-B14F-4D97-AF65-F5344CB8AC3E}">
        <p14:creationId xmlns:p14="http://schemas.microsoft.com/office/powerpoint/2010/main" val="5672431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Missing Person</a:t>
            </a:r>
            <a:endParaRPr lang="en-US" dirty="0"/>
          </a:p>
        </p:txBody>
      </p:sp>
      <p:sp>
        <p:nvSpPr>
          <p:cNvPr id="3" name="Content Placeholder 2"/>
          <p:cNvSpPr>
            <a:spLocks noGrp="1"/>
          </p:cNvSpPr>
          <p:nvPr>
            <p:ph idx="1"/>
          </p:nvPr>
        </p:nvSpPr>
        <p:spPr>
          <a:xfrm>
            <a:off x="0" y="1269880"/>
            <a:ext cx="9143999" cy="5370913"/>
          </a:xfrm>
        </p:spPr>
        <p:txBody>
          <a:bodyPr>
            <a:normAutofit fontScale="85000" lnSpcReduction="20000"/>
          </a:bodyPr>
          <a:lstStyle/>
          <a:p>
            <a:pPr lvl="0"/>
            <a:r>
              <a:rPr lang="en-US" dirty="0"/>
              <a:t>Check that arrangements to go have not been made</a:t>
            </a:r>
            <a:endParaRPr lang="en-GB" dirty="0"/>
          </a:p>
          <a:p>
            <a:pPr lvl="0"/>
            <a:r>
              <a:rPr lang="en-US" dirty="0"/>
              <a:t>Speak to everyone present, gathering information about the circumstances around the person going missing</a:t>
            </a:r>
            <a:endParaRPr lang="en-GB" dirty="0"/>
          </a:p>
          <a:p>
            <a:pPr lvl="0"/>
            <a:r>
              <a:rPr lang="en-US" dirty="0"/>
              <a:t>Tell your line manager</a:t>
            </a:r>
            <a:endParaRPr lang="en-GB" dirty="0"/>
          </a:p>
          <a:p>
            <a:pPr lvl="0"/>
            <a:r>
              <a:rPr lang="en-US" dirty="0"/>
              <a:t>Check day book, visitors book, appointments </a:t>
            </a:r>
            <a:r>
              <a:rPr lang="en-US" dirty="0" err="1"/>
              <a:t>etc</a:t>
            </a:r>
            <a:r>
              <a:rPr lang="en-US" dirty="0"/>
              <a:t>  so you are sure nothing has been overlooked</a:t>
            </a:r>
            <a:endParaRPr lang="en-GB" dirty="0"/>
          </a:p>
          <a:p>
            <a:pPr lvl="0"/>
            <a:r>
              <a:rPr lang="en-US" dirty="0"/>
              <a:t>Check there is not just a delay in returning from a visits or appointment</a:t>
            </a:r>
            <a:endParaRPr lang="en-GB" dirty="0"/>
          </a:p>
          <a:p>
            <a:pPr lvl="0"/>
            <a:r>
              <a:rPr lang="en-US" dirty="0"/>
              <a:t>Check there has not been a vehicle break down</a:t>
            </a:r>
            <a:endParaRPr lang="en-GB" dirty="0"/>
          </a:p>
          <a:p>
            <a:pPr lvl="0"/>
            <a:r>
              <a:rPr lang="en-US" dirty="0"/>
              <a:t>Check for messages</a:t>
            </a:r>
            <a:endParaRPr lang="en-GB" dirty="0"/>
          </a:p>
          <a:p>
            <a:pPr lvl="0"/>
            <a:r>
              <a:rPr lang="en-US" dirty="0"/>
              <a:t>Ensure all the building is searched</a:t>
            </a:r>
            <a:endParaRPr lang="en-GB" dirty="0"/>
          </a:p>
          <a:p>
            <a:pPr lvl="0"/>
            <a:r>
              <a:rPr lang="en-US" dirty="0"/>
              <a:t>Search the premises and </a:t>
            </a:r>
            <a:r>
              <a:rPr lang="en-US" dirty="0" smtClean="0"/>
              <a:t>grounds</a:t>
            </a:r>
            <a:endParaRPr lang="en-GB" dirty="0"/>
          </a:p>
        </p:txBody>
      </p:sp>
      <p:sp>
        <p:nvSpPr>
          <p:cNvPr id="4" name="Slide Number Placeholder 3"/>
          <p:cNvSpPr>
            <a:spLocks noGrp="1"/>
          </p:cNvSpPr>
          <p:nvPr>
            <p:ph type="sldNum" sz="quarter" idx="12"/>
          </p:nvPr>
        </p:nvSpPr>
        <p:spPr/>
        <p:txBody>
          <a:bodyPr/>
          <a:lstStyle/>
          <a:p>
            <a:fld id="{7F5CE407-6216-4202-80E4-A30DC2F709B2}" type="slidenum">
              <a:rPr lang="en-US" smtClean="0"/>
              <a:t>61</a:t>
            </a:fld>
            <a:endParaRPr lang="en-US"/>
          </a:p>
        </p:txBody>
      </p:sp>
    </p:spTree>
    <p:extLst>
      <p:ext uri="{BB962C8B-B14F-4D97-AF65-F5344CB8AC3E}">
        <p14:creationId xmlns:p14="http://schemas.microsoft.com/office/powerpoint/2010/main" val="976621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799481"/>
          </a:xfrm>
        </p:spPr>
        <p:txBody>
          <a:bodyPr/>
          <a:lstStyle/>
          <a:p>
            <a:r>
              <a:rPr lang="en-US" sz="3600" dirty="0" smtClean="0"/>
              <a:t>Personal Safety and Wellbeing</a:t>
            </a:r>
            <a:endParaRPr lang="en-US" sz="3600" dirty="0"/>
          </a:p>
        </p:txBody>
      </p:sp>
      <p:sp>
        <p:nvSpPr>
          <p:cNvPr id="3" name="Content Placeholder 2"/>
          <p:cNvSpPr>
            <a:spLocks noGrp="1"/>
          </p:cNvSpPr>
          <p:nvPr>
            <p:ph idx="1"/>
          </p:nvPr>
        </p:nvSpPr>
        <p:spPr>
          <a:xfrm>
            <a:off x="207340" y="907057"/>
            <a:ext cx="8786015" cy="5733736"/>
          </a:xfrm>
        </p:spPr>
        <p:txBody>
          <a:bodyPr>
            <a:normAutofit fontScale="92500" lnSpcReduction="10000"/>
          </a:bodyPr>
          <a:lstStyle/>
          <a:p>
            <a:pPr marL="0" indent="0">
              <a:buNone/>
            </a:pPr>
            <a:r>
              <a:rPr lang="en-US" dirty="0"/>
              <a:t>There may be situations in your job role that your personal safety is under threat.</a:t>
            </a:r>
            <a:endParaRPr lang="en-GB" dirty="0"/>
          </a:p>
          <a:p>
            <a:r>
              <a:rPr lang="en-US" dirty="0"/>
              <a:t>This could be because:</a:t>
            </a:r>
            <a:endParaRPr lang="en-GB" dirty="0"/>
          </a:p>
          <a:p>
            <a:pPr lvl="0"/>
            <a:r>
              <a:rPr lang="en-US" dirty="0"/>
              <a:t>You are a lone worker</a:t>
            </a:r>
            <a:endParaRPr lang="en-GB" dirty="0"/>
          </a:p>
          <a:p>
            <a:pPr lvl="0"/>
            <a:r>
              <a:rPr lang="en-US" dirty="0"/>
              <a:t>You have to handle valuables (visiting the bank depositing or collecting money)</a:t>
            </a:r>
            <a:endParaRPr lang="en-GB" dirty="0"/>
          </a:p>
          <a:p>
            <a:pPr lvl="0"/>
            <a:r>
              <a:rPr lang="en-US" dirty="0"/>
              <a:t>You could have an accident or injury</a:t>
            </a:r>
            <a:endParaRPr lang="en-GB" dirty="0"/>
          </a:p>
          <a:p>
            <a:pPr lvl="0"/>
            <a:r>
              <a:rPr lang="en-US" dirty="0"/>
              <a:t>You may be at risk of infection</a:t>
            </a:r>
            <a:endParaRPr lang="en-GB" dirty="0"/>
          </a:p>
          <a:p>
            <a:pPr lvl="0"/>
            <a:r>
              <a:rPr lang="en-US" dirty="0"/>
              <a:t>Working with individuals who may have challenging </a:t>
            </a:r>
            <a:r>
              <a:rPr lang="en-US" dirty="0" err="1"/>
              <a:t>behaviour</a:t>
            </a:r>
            <a:r>
              <a:rPr lang="en-US" dirty="0"/>
              <a:t> </a:t>
            </a:r>
            <a:endParaRPr lang="en-GB" dirty="0"/>
          </a:p>
          <a:p>
            <a:pPr marL="0" indent="0">
              <a:buNone/>
            </a:pPr>
            <a:r>
              <a:rPr lang="en-US" dirty="0" smtClean="0"/>
              <a:t>You </a:t>
            </a:r>
            <a:r>
              <a:rPr lang="en-US" dirty="0"/>
              <a:t>need to be aware of these risks and ensure that you take precautions to ensure that you are not harmed in any of these situations.</a:t>
            </a:r>
            <a:endParaRPr lang="en-GB" dirty="0"/>
          </a:p>
          <a:p>
            <a:endParaRPr lang="en-GB" dirty="0"/>
          </a:p>
        </p:txBody>
      </p:sp>
      <p:sp>
        <p:nvSpPr>
          <p:cNvPr id="4" name="Slide Number Placeholder 3"/>
          <p:cNvSpPr>
            <a:spLocks noGrp="1"/>
          </p:cNvSpPr>
          <p:nvPr>
            <p:ph type="sldNum" sz="quarter" idx="12"/>
          </p:nvPr>
        </p:nvSpPr>
        <p:spPr/>
        <p:txBody>
          <a:bodyPr/>
          <a:lstStyle/>
          <a:p>
            <a:fld id="{7F5CE407-6216-4202-80E4-A30DC2F709B2}" type="slidenum">
              <a:rPr lang="en-US" smtClean="0"/>
              <a:t>62</a:t>
            </a:fld>
            <a:endParaRPr lang="en-US"/>
          </a:p>
        </p:txBody>
      </p:sp>
    </p:spTree>
    <p:extLst>
      <p:ext uri="{BB962C8B-B14F-4D97-AF65-F5344CB8AC3E}">
        <p14:creationId xmlns:p14="http://schemas.microsoft.com/office/powerpoint/2010/main" val="21518321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242" y="-281163"/>
            <a:ext cx="8042276" cy="1336956"/>
          </a:xfrm>
        </p:spPr>
        <p:txBody>
          <a:bodyPr/>
          <a:lstStyle/>
          <a:p>
            <a:r>
              <a:rPr lang="en-US" dirty="0" smtClean="0"/>
              <a:t>Communicating Positively</a:t>
            </a:r>
            <a:endParaRPr lang="en-US" dirty="0"/>
          </a:p>
        </p:txBody>
      </p:sp>
      <p:sp>
        <p:nvSpPr>
          <p:cNvPr id="3" name="Content Placeholder 2"/>
          <p:cNvSpPr>
            <a:spLocks noGrp="1"/>
          </p:cNvSpPr>
          <p:nvPr>
            <p:ph idx="1"/>
          </p:nvPr>
        </p:nvSpPr>
        <p:spPr>
          <a:xfrm>
            <a:off x="362844" y="1347628"/>
            <a:ext cx="8781155" cy="5293165"/>
          </a:xfrm>
        </p:spPr>
        <p:txBody>
          <a:bodyPr>
            <a:normAutofit fontScale="92500" lnSpcReduction="20000"/>
          </a:bodyPr>
          <a:lstStyle/>
          <a:p>
            <a:pPr marL="0" indent="0">
              <a:buNone/>
            </a:pPr>
            <a:r>
              <a:rPr lang="en-US" dirty="0"/>
              <a:t>The communications can be with a wide range of people:</a:t>
            </a:r>
            <a:endParaRPr lang="en-GB" dirty="0"/>
          </a:p>
          <a:p>
            <a:pPr lvl="0"/>
            <a:r>
              <a:rPr lang="en-US" dirty="0"/>
              <a:t>Partner</a:t>
            </a:r>
            <a:endParaRPr lang="en-GB" dirty="0"/>
          </a:p>
          <a:p>
            <a:pPr lvl="0"/>
            <a:r>
              <a:rPr lang="en-US" dirty="0"/>
              <a:t>Child</a:t>
            </a:r>
            <a:endParaRPr lang="en-GB" dirty="0"/>
          </a:p>
          <a:p>
            <a:pPr lvl="0"/>
            <a:r>
              <a:rPr lang="en-US" dirty="0"/>
              <a:t>Friend</a:t>
            </a:r>
            <a:endParaRPr lang="en-GB" dirty="0"/>
          </a:p>
          <a:p>
            <a:pPr lvl="0"/>
            <a:r>
              <a:rPr lang="en-US" dirty="0"/>
              <a:t>Family member</a:t>
            </a:r>
            <a:endParaRPr lang="en-GB" dirty="0"/>
          </a:p>
          <a:p>
            <a:pPr lvl="0"/>
            <a:r>
              <a:rPr lang="en-US" dirty="0"/>
              <a:t>Colleague</a:t>
            </a:r>
            <a:endParaRPr lang="en-GB" dirty="0"/>
          </a:p>
          <a:p>
            <a:pPr lvl="0"/>
            <a:r>
              <a:rPr lang="en-US" dirty="0"/>
              <a:t>Manager</a:t>
            </a:r>
            <a:endParaRPr lang="en-GB" dirty="0"/>
          </a:p>
          <a:p>
            <a:pPr lvl="0"/>
            <a:r>
              <a:rPr lang="en-US" dirty="0"/>
              <a:t>Professional</a:t>
            </a:r>
            <a:endParaRPr lang="en-GB" dirty="0"/>
          </a:p>
          <a:p>
            <a:pPr lvl="0"/>
            <a:r>
              <a:rPr lang="en-US" dirty="0" err="1"/>
              <a:t>Neighbour</a:t>
            </a:r>
            <a:endParaRPr lang="en-GB" dirty="0"/>
          </a:p>
          <a:p>
            <a:pPr lvl="0"/>
            <a:r>
              <a:rPr lang="en-US" dirty="0"/>
              <a:t>Service provider i.e. bus driver, postman, shop keeper </a:t>
            </a:r>
            <a:r>
              <a:rPr lang="en-US" dirty="0" err="1"/>
              <a:t>etc</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63</a:t>
            </a:fld>
            <a:endParaRPr lang="en-US"/>
          </a:p>
        </p:txBody>
      </p:sp>
    </p:spTree>
    <p:extLst>
      <p:ext uri="{BB962C8B-B14F-4D97-AF65-F5344CB8AC3E}">
        <p14:creationId xmlns:p14="http://schemas.microsoft.com/office/powerpoint/2010/main" val="1490949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Positively</a:t>
            </a:r>
            <a:endParaRPr lang="en-US" dirty="0"/>
          </a:p>
        </p:txBody>
      </p:sp>
      <p:sp>
        <p:nvSpPr>
          <p:cNvPr id="3" name="Content Placeholder 2"/>
          <p:cNvSpPr>
            <a:spLocks noGrp="1"/>
          </p:cNvSpPr>
          <p:nvPr>
            <p:ph idx="1"/>
          </p:nvPr>
        </p:nvSpPr>
        <p:spPr>
          <a:xfrm>
            <a:off x="103670" y="1444532"/>
            <a:ext cx="9040330" cy="5196261"/>
          </a:xfrm>
        </p:spPr>
        <p:txBody>
          <a:bodyPr>
            <a:normAutofit fontScale="92500" lnSpcReduction="20000"/>
          </a:bodyPr>
          <a:lstStyle/>
          <a:p>
            <a:pPr marL="0" indent="0">
              <a:buNone/>
            </a:pPr>
            <a:r>
              <a:rPr lang="en-US" dirty="0"/>
              <a:t>Types of communication can be:</a:t>
            </a:r>
            <a:endParaRPr lang="en-GB" dirty="0"/>
          </a:p>
          <a:p>
            <a:pPr lvl="0"/>
            <a:r>
              <a:rPr lang="en-US" dirty="0"/>
              <a:t>A wave</a:t>
            </a:r>
            <a:endParaRPr lang="en-GB" dirty="0"/>
          </a:p>
          <a:p>
            <a:pPr lvl="0"/>
            <a:r>
              <a:rPr lang="en-US" dirty="0"/>
              <a:t> A conversation</a:t>
            </a:r>
            <a:endParaRPr lang="en-GB" dirty="0"/>
          </a:p>
          <a:p>
            <a:pPr lvl="0"/>
            <a:r>
              <a:rPr lang="en-US" dirty="0"/>
              <a:t> Just one word</a:t>
            </a:r>
            <a:endParaRPr lang="en-GB" dirty="0"/>
          </a:p>
          <a:p>
            <a:pPr lvl="0"/>
            <a:r>
              <a:rPr lang="en-US" dirty="0"/>
              <a:t> A kiss</a:t>
            </a:r>
            <a:endParaRPr lang="en-GB" dirty="0"/>
          </a:p>
          <a:p>
            <a:pPr lvl="0"/>
            <a:r>
              <a:rPr lang="en-US" dirty="0"/>
              <a:t>A brief chat</a:t>
            </a:r>
            <a:endParaRPr lang="en-GB" dirty="0"/>
          </a:p>
          <a:p>
            <a:pPr lvl="0"/>
            <a:r>
              <a:rPr lang="en-US" dirty="0"/>
              <a:t>A request</a:t>
            </a:r>
            <a:endParaRPr lang="en-GB" dirty="0"/>
          </a:p>
          <a:p>
            <a:pPr lvl="0"/>
            <a:r>
              <a:rPr lang="en-US" dirty="0"/>
              <a:t>A nod</a:t>
            </a:r>
            <a:endParaRPr lang="en-GB" dirty="0"/>
          </a:p>
          <a:p>
            <a:pPr lvl="0"/>
            <a:r>
              <a:rPr lang="en-US" dirty="0"/>
              <a:t>A transaction </a:t>
            </a:r>
            <a:r>
              <a:rPr lang="en-US" dirty="0" err="1"/>
              <a:t>i.e</a:t>
            </a:r>
            <a:r>
              <a:rPr lang="en-US" dirty="0"/>
              <a:t> in a shop</a:t>
            </a:r>
            <a:endParaRPr lang="en-GB" dirty="0"/>
          </a:p>
          <a:p>
            <a:pPr lvl="0"/>
            <a:r>
              <a:rPr lang="en-US" dirty="0"/>
              <a:t>The list is endless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64</a:t>
            </a:fld>
            <a:endParaRPr lang="en-US"/>
          </a:p>
        </p:txBody>
      </p:sp>
    </p:spTree>
    <p:extLst>
      <p:ext uri="{BB962C8B-B14F-4D97-AF65-F5344CB8AC3E}">
        <p14:creationId xmlns:p14="http://schemas.microsoft.com/office/powerpoint/2010/main" val="3086105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Positively</a:t>
            </a:r>
            <a:endParaRPr lang="en-US" dirty="0"/>
          </a:p>
        </p:txBody>
      </p:sp>
      <p:sp>
        <p:nvSpPr>
          <p:cNvPr id="3" name="Content Placeholder 2"/>
          <p:cNvSpPr>
            <a:spLocks noGrp="1"/>
          </p:cNvSpPr>
          <p:nvPr>
            <p:ph idx="1"/>
          </p:nvPr>
        </p:nvSpPr>
        <p:spPr>
          <a:xfrm>
            <a:off x="549274" y="1600200"/>
            <a:ext cx="8339231" cy="4891737"/>
          </a:xfrm>
        </p:spPr>
        <p:txBody>
          <a:bodyPr>
            <a:normAutofit/>
          </a:bodyPr>
          <a:lstStyle/>
          <a:p>
            <a:pPr marL="0" lvl="0" indent="0">
              <a:buNone/>
            </a:pPr>
            <a:r>
              <a:rPr lang="en-US" dirty="0" smtClean="0"/>
              <a:t>Motivators  for communication are:</a:t>
            </a:r>
          </a:p>
          <a:p>
            <a:pPr lvl="0"/>
            <a:r>
              <a:rPr lang="en-US" dirty="0" smtClean="0"/>
              <a:t>a need</a:t>
            </a:r>
            <a:r>
              <a:rPr lang="en-US" dirty="0"/>
              <a:t> </a:t>
            </a:r>
            <a:endParaRPr lang="en-GB" dirty="0"/>
          </a:p>
          <a:p>
            <a:pPr lvl="0"/>
            <a:r>
              <a:rPr lang="en-US" dirty="0"/>
              <a:t>a desire/</a:t>
            </a:r>
            <a:r>
              <a:rPr lang="en-US" dirty="0" smtClean="0"/>
              <a:t>want</a:t>
            </a:r>
            <a:endParaRPr lang="en-GB" dirty="0"/>
          </a:p>
          <a:p>
            <a:pPr lvl="0"/>
            <a:r>
              <a:rPr lang="en-US" dirty="0"/>
              <a:t>a social </a:t>
            </a:r>
            <a:r>
              <a:rPr lang="en-US" dirty="0" smtClean="0"/>
              <a:t>interaction</a:t>
            </a:r>
            <a:endParaRPr lang="en-GB" dirty="0"/>
          </a:p>
          <a:p>
            <a:pPr lvl="0"/>
            <a:r>
              <a:rPr lang="en-US" dirty="0"/>
              <a:t>stating </a:t>
            </a:r>
            <a:r>
              <a:rPr lang="en-US" dirty="0" smtClean="0"/>
              <a:t>something</a:t>
            </a:r>
            <a:endParaRPr lang="en-GB" dirty="0"/>
          </a:p>
          <a:p>
            <a:pPr lvl="0"/>
            <a:r>
              <a:rPr lang="en-US" dirty="0"/>
              <a:t>making a </a:t>
            </a:r>
            <a:r>
              <a:rPr lang="en-US" dirty="0" smtClean="0"/>
              <a:t>choice</a:t>
            </a:r>
            <a:endParaRPr lang="en-GB" dirty="0"/>
          </a:p>
          <a:p>
            <a:pPr lvl="0"/>
            <a:r>
              <a:rPr lang="en-US" dirty="0"/>
              <a:t>expressing a </a:t>
            </a:r>
            <a:r>
              <a:rPr lang="en-US" dirty="0" smtClean="0"/>
              <a:t>feeling</a:t>
            </a:r>
            <a:endParaRPr lang="en-GB" dirty="0"/>
          </a:p>
          <a:p>
            <a:pPr lvl="0"/>
            <a:r>
              <a:rPr lang="en-US" dirty="0"/>
              <a:t>expressing an </a:t>
            </a:r>
            <a:r>
              <a:rPr lang="en-US" dirty="0" smtClean="0"/>
              <a:t>idea</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65</a:t>
            </a:fld>
            <a:endParaRPr lang="en-US"/>
          </a:p>
        </p:txBody>
      </p:sp>
    </p:spTree>
    <p:extLst>
      <p:ext uri="{BB962C8B-B14F-4D97-AF65-F5344CB8AC3E}">
        <p14:creationId xmlns:p14="http://schemas.microsoft.com/office/powerpoint/2010/main" val="15080046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communication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There are a range of barriers to communication these can be physical barriers such as</a:t>
            </a:r>
            <a:r>
              <a:rPr lang="en-US" dirty="0" smtClean="0"/>
              <a:t>:</a:t>
            </a:r>
            <a:endParaRPr lang="en-GB" dirty="0"/>
          </a:p>
          <a:p>
            <a:pPr lvl="0"/>
            <a:r>
              <a:rPr lang="en-US" dirty="0"/>
              <a:t>The individual is in pain</a:t>
            </a:r>
            <a:br>
              <a:rPr lang="en-US" dirty="0"/>
            </a:br>
            <a:endParaRPr lang="en-GB" dirty="0"/>
          </a:p>
          <a:p>
            <a:pPr lvl="0"/>
            <a:r>
              <a:rPr lang="en-US" dirty="0"/>
              <a:t>The environment is uncomfortable e.g. too hot or too cold</a:t>
            </a:r>
            <a:endParaRPr lang="en-GB" dirty="0"/>
          </a:p>
          <a:p>
            <a:r>
              <a:rPr lang="en-US" dirty="0"/>
              <a:t> </a:t>
            </a:r>
            <a:r>
              <a:rPr lang="en-US" dirty="0" smtClean="0"/>
              <a:t>It </a:t>
            </a:r>
            <a:r>
              <a:rPr lang="en-US" dirty="0"/>
              <a:t>is too </a:t>
            </a:r>
            <a:r>
              <a:rPr lang="en-US" dirty="0" smtClean="0"/>
              <a:t>noisy</a:t>
            </a:r>
            <a:endParaRPr lang="en-GB" dirty="0"/>
          </a:p>
          <a:p>
            <a:pPr lvl="0"/>
            <a:r>
              <a:rPr lang="en-US" dirty="0"/>
              <a:t>There are many </a:t>
            </a:r>
            <a:r>
              <a:rPr lang="en-US" dirty="0" smtClean="0"/>
              <a:t>distractions</a:t>
            </a:r>
            <a:endParaRPr lang="en-GB" dirty="0"/>
          </a:p>
          <a:p>
            <a:pPr lvl="0"/>
            <a:r>
              <a:rPr lang="en-US" dirty="0"/>
              <a:t>The individual cannot hear</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66</a:t>
            </a:fld>
            <a:endParaRPr lang="en-US"/>
          </a:p>
        </p:txBody>
      </p:sp>
    </p:spTree>
    <p:extLst>
      <p:ext uri="{BB962C8B-B14F-4D97-AF65-F5344CB8AC3E}">
        <p14:creationId xmlns:p14="http://schemas.microsoft.com/office/powerpoint/2010/main" val="10151230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Barriers</a:t>
            </a:r>
            <a:endParaRPr lang="en-US" dirty="0"/>
          </a:p>
        </p:txBody>
      </p:sp>
      <p:sp>
        <p:nvSpPr>
          <p:cNvPr id="3" name="Content Placeholder 2"/>
          <p:cNvSpPr>
            <a:spLocks noGrp="1"/>
          </p:cNvSpPr>
          <p:nvPr>
            <p:ph idx="1"/>
          </p:nvPr>
        </p:nvSpPr>
        <p:spPr/>
        <p:txBody>
          <a:bodyPr>
            <a:normAutofit/>
          </a:bodyPr>
          <a:lstStyle/>
          <a:p>
            <a:pPr lvl="0"/>
            <a:r>
              <a:rPr lang="en-US" dirty="0"/>
              <a:t>The message is not adapted for the individual e.g. language is to </a:t>
            </a:r>
            <a:r>
              <a:rPr lang="en-US" dirty="0" smtClean="0"/>
              <a:t>complex</a:t>
            </a:r>
            <a:r>
              <a:rPr lang="en-US" dirty="0"/>
              <a:t> </a:t>
            </a:r>
            <a:endParaRPr lang="en-GB" dirty="0"/>
          </a:p>
          <a:p>
            <a:pPr lvl="0"/>
            <a:r>
              <a:rPr lang="en-US" dirty="0"/>
              <a:t>The use of </a:t>
            </a:r>
            <a:r>
              <a:rPr lang="en-US" dirty="0" smtClean="0"/>
              <a:t>jargon</a:t>
            </a:r>
            <a:endParaRPr lang="en-GB" dirty="0"/>
          </a:p>
          <a:p>
            <a:pPr lvl="0"/>
            <a:r>
              <a:rPr lang="en-US" dirty="0"/>
              <a:t>The speech is in another </a:t>
            </a:r>
            <a:r>
              <a:rPr lang="en-US" dirty="0" smtClean="0"/>
              <a:t>language</a:t>
            </a:r>
            <a:endParaRPr lang="en-GB" dirty="0"/>
          </a:p>
          <a:p>
            <a:pPr lvl="0"/>
            <a:r>
              <a:rPr lang="en-US" dirty="0"/>
              <a:t>The person speaking speaks too </a:t>
            </a:r>
            <a:r>
              <a:rPr lang="en-US" dirty="0" smtClean="0"/>
              <a:t>fast</a:t>
            </a:r>
            <a:endParaRPr lang="en-GB" dirty="0"/>
          </a:p>
          <a:p>
            <a:pPr lvl="0"/>
            <a:r>
              <a:rPr lang="en-US" dirty="0"/>
              <a:t>The person has a strong accent or </a:t>
            </a:r>
            <a:r>
              <a:rPr lang="en-US" dirty="0" smtClean="0"/>
              <a:t>dialect</a:t>
            </a:r>
            <a:endParaRPr lang="en-GB" dirty="0"/>
          </a:p>
          <a:p>
            <a:pPr lvl="0"/>
            <a:r>
              <a:rPr lang="en-US" dirty="0"/>
              <a:t>The person finds communication difficult</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67</a:t>
            </a:fld>
            <a:endParaRPr lang="en-US"/>
          </a:p>
        </p:txBody>
      </p:sp>
    </p:spTree>
    <p:extLst>
      <p:ext uri="{BB962C8B-B14F-4D97-AF65-F5344CB8AC3E}">
        <p14:creationId xmlns:p14="http://schemas.microsoft.com/office/powerpoint/2010/main" val="14968465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77499"/>
            <a:ext cx="8042276" cy="1336956"/>
          </a:xfrm>
        </p:spPr>
        <p:txBody>
          <a:bodyPr/>
          <a:lstStyle/>
          <a:p>
            <a:r>
              <a:rPr lang="en-US" dirty="0"/>
              <a:t>P</a:t>
            </a:r>
            <a:r>
              <a:rPr lang="en-US" dirty="0" smtClean="0"/>
              <a:t>sychological </a:t>
            </a:r>
            <a:r>
              <a:rPr lang="en-US" dirty="0"/>
              <a:t>barriers </a:t>
            </a:r>
          </a:p>
        </p:txBody>
      </p:sp>
      <p:sp>
        <p:nvSpPr>
          <p:cNvPr id="3" name="Content Placeholder 2"/>
          <p:cNvSpPr>
            <a:spLocks noGrp="1"/>
          </p:cNvSpPr>
          <p:nvPr>
            <p:ph idx="1"/>
          </p:nvPr>
        </p:nvSpPr>
        <p:spPr>
          <a:xfrm>
            <a:off x="375802" y="1059033"/>
            <a:ext cx="8512703" cy="5798967"/>
          </a:xfrm>
        </p:spPr>
        <p:txBody>
          <a:bodyPr>
            <a:normAutofit/>
          </a:bodyPr>
          <a:lstStyle/>
          <a:p>
            <a:pPr lvl="0"/>
            <a:r>
              <a:rPr lang="en-US" dirty="0"/>
              <a:t>The message is too painful to </a:t>
            </a:r>
            <a:r>
              <a:rPr lang="en-US" dirty="0" smtClean="0"/>
              <a:t>hear</a:t>
            </a:r>
            <a:endParaRPr lang="en-GB" dirty="0"/>
          </a:p>
          <a:p>
            <a:pPr lvl="0"/>
            <a:r>
              <a:rPr lang="en-US" dirty="0"/>
              <a:t>The person does not want to </a:t>
            </a:r>
            <a:r>
              <a:rPr lang="en-US" dirty="0" smtClean="0"/>
              <a:t>listed</a:t>
            </a:r>
            <a:endParaRPr lang="en-GB" dirty="0"/>
          </a:p>
          <a:p>
            <a:pPr lvl="0"/>
            <a:r>
              <a:rPr lang="en-US" dirty="0"/>
              <a:t>The person giving the message is </a:t>
            </a:r>
            <a:r>
              <a:rPr lang="en-US" dirty="0" smtClean="0"/>
              <a:t>unclear</a:t>
            </a:r>
            <a:endParaRPr lang="en-GB" dirty="0"/>
          </a:p>
          <a:p>
            <a:pPr lvl="0"/>
            <a:r>
              <a:rPr lang="en-US" dirty="0"/>
              <a:t>It may be too difficult for the person to respond due to pain, discomfort, communication </a:t>
            </a:r>
            <a:r>
              <a:rPr lang="en-US" dirty="0" smtClean="0"/>
              <a:t>difficulties</a:t>
            </a:r>
            <a:endParaRPr lang="en-GB" dirty="0"/>
          </a:p>
          <a:p>
            <a:r>
              <a:rPr lang="en-US" dirty="0"/>
              <a:t>The person giving or receiving the message has developed barriers to communication based on prejudice and </a:t>
            </a:r>
            <a:r>
              <a:rPr lang="en-US" dirty="0" smtClean="0"/>
              <a:t>discrimination</a:t>
            </a:r>
          </a:p>
          <a:p>
            <a:pPr marL="0" indent="0">
              <a:buNone/>
            </a:pPr>
            <a:r>
              <a:rPr lang="en-US" dirty="0" smtClean="0"/>
              <a:t>Understanding </a:t>
            </a:r>
            <a:r>
              <a:rPr lang="en-US" dirty="0"/>
              <a:t>the barriers to communication will ensure that you can break down those barriers to be confident that you can communicate and interact clearly with everyone.</a:t>
            </a:r>
            <a:endParaRPr lang="en-GB" dirty="0"/>
          </a:p>
          <a:p>
            <a:pPr lvl="0"/>
            <a:endParaRPr lang="en-US" dirty="0" smtClean="0"/>
          </a:p>
          <a:p>
            <a:pPr lvl="0"/>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68</a:t>
            </a:fld>
            <a:endParaRPr lang="en-US"/>
          </a:p>
        </p:txBody>
      </p:sp>
    </p:spTree>
    <p:extLst>
      <p:ext uri="{BB962C8B-B14F-4D97-AF65-F5344CB8AC3E}">
        <p14:creationId xmlns:p14="http://schemas.microsoft.com/office/powerpoint/2010/main" val="1845790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Listening</a:t>
            </a:r>
            <a:endParaRPr lang="en-US" dirty="0"/>
          </a:p>
        </p:txBody>
      </p:sp>
      <p:sp>
        <p:nvSpPr>
          <p:cNvPr id="3" name="Content Placeholder 2"/>
          <p:cNvSpPr>
            <a:spLocks noGrp="1"/>
          </p:cNvSpPr>
          <p:nvPr>
            <p:ph idx="1"/>
          </p:nvPr>
        </p:nvSpPr>
        <p:spPr>
          <a:xfrm>
            <a:off x="328977" y="1609057"/>
            <a:ext cx="8042276" cy="4343400"/>
          </a:xfrm>
        </p:spPr>
        <p:txBody>
          <a:bodyPr>
            <a:normAutofit/>
          </a:bodyPr>
          <a:lstStyle/>
          <a:p>
            <a:r>
              <a:rPr lang="en-US" sz="3600" dirty="0"/>
              <a:t>This a structured way of listening and responding to others it focuses the attention on the person speaking. </a:t>
            </a:r>
            <a:endParaRPr lang="en-GB" sz="3600" dirty="0"/>
          </a:p>
          <a:p>
            <a:r>
              <a:rPr lang="en-US" sz="3600" dirty="0"/>
              <a:t>You stop your own thoughts judgment so that you listen fully to the speaker</a:t>
            </a:r>
            <a:r>
              <a:rPr lang="en-GB" sz="3600" dirty="0"/>
              <a:t> </a:t>
            </a:r>
            <a:endParaRPr lang="en-US" sz="3600" dirty="0"/>
          </a:p>
        </p:txBody>
      </p:sp>
      <p:sp>
        <p:nvSpPr>
          <p:cNvPr id="4" name="Slide Number Placeholder 3"/>
          <p:cNvSpPr>
            <a:spLocks noGrp="1"/>
          </p:cNvSpPr>
          <p:nvPr>
            <p:ph type="sldNum" sz="quarter" idx="12"/>
          </p:nvPr>
        </p:nvSpPr>
        <p:spPr/>
        <p:txBody>
          <a:bodyPr/>
          <a:lstStyle/>
          <a:p>
            <a:fld id="{7F5CE407-6216-4202-80E4-A30DC2F709B2}" type="slidenum">
              <a:rPr lang="en-US" smtClean="0"/>
              <a:t>69</a:t>
            </a:fld>
            <a:endParaRPr lang="en-US"/>
          </a:p>
        </p:txBody>
      </p:sp>
    </p:spTree>
    <p:extLst>
      <p:ext uri="{BB962C8B-B14F-4D97-AF65-F5344CB8AC3E}">
        <p14:creationId xmlns:p14="http://schemas.microsoft.com/office/powerpoint/2010/main" val="3053580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Listening Principles</a:t>
            </a:r>
            <a:endParaRPr lang="en-US" dirty="0"/>
          </a:p>
        </p:txBody>
      </p:sp>
      <p:sp>
        <p:nvSpPr>
          <p:cNvPr id="3" name="Content Placeholder 2"/>
          <p:cNvSpPr>
            <a:spLocks noGrp="1"/>
          </p:cNvSpPr>
          <p:nvPr>
            <p:ph idx="1"/>
          </p:nvPr>
        </p:nvSpPr>
        <p:spPr/>
        <p:txBody>
          <a:bodyPr>
            <a:normAutofit/>
          </a:bodyPr>
          <a:lstStyle/>
          <a:p>
            <a:pPr lvl="0"/>
            <a:r>
              <a:rPr lang="en-US" dirty="0"/>
              <a:t>Taking time and space to listen to the person, stop doing other </a:t>
            </a:r>
            <a:r>
              <a:rPr lang="en-US" dirty="0" smtClean="0"/>
              <a:t>things</a:t>
            </a:r>
            <a:endParaRPr lang="en-GB" dirty="0"/>
          </a:p>
          <a:p>
            <a:pPr lvl="0"/>
            <a:r>
              <a:rPr lang="en-US" dirty="0"/>
              <a:t>Concentrate on the conversation avoid all </a:t>
            </a:r>
            <a:r>
              <a:rPr lang="en-US" dirty="0" smtClean="0"/>
              <a:t>distractions</a:t>
            </a:r>
            <a:endParaRPr lang="en-GB" dirty="0"/>
          </a:p>
          <a:p>
            <a:pPr lvl="0"/>
            <a:r>
              <a:rPr lang="en-US" dirty="0"/>
              <a:t>Imagine your self in the world of the </a:t>
            </a:r>
            <a:r>
              <a:rPr lang="en-US" dirty="0" smtClean="0"/>
              <a:t>person</a:t>
            </a:r>
            <a:endParaRPr lang="en-GB" dirty="0"/>
          </a:p>
          <a:p>
            <a:pPr lvl="0"/>
            <a:r>
              <a:rPr lang="en-US" dirty="0"/>
              <a:t>Look at the facts , think about the emotion of what is being said</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70</a:t>
            </a:fld>
            <a:endParaRPr lang="en-US"/>
          </a:p>
        </p:txBody>
      </p:sp>
    </p:spTree>
    <p:extLst>
      <p:ext uri="{BB962C8B-B14F-4D97-AF65-F5344CB8AC3E}">
        <p14:creationId xmlns:p14="http://schemas.microsoft.com/office/powerpoint/2010/main" val="3906770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Listening principles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Show that you are interested in a non verbal way; through eye contact, nodding </a:t>
            </a:r>
            <a:r>
              <a:rPr lang="en-US" dirty="0" err="1" smtClean="0"/>
              <a:t>etc</a:t>
            </a:r>
            <a:r>
              <a:rPr lang="en-US" dirty="0"/>
              <a:t> </a:t>
            </a:r>
            <a:endParaRPr lang="en-GB" dirty="0"/>
          </a:p>
          <a:p>
            <a:pPr lvl="0"/>
            <a:r>
              <a:rPr lang="en-US" dirty="0"/>
              <a:t>Let the person finish, don't jump in to fill any </a:t>
            </a:r>
            <a:r>
              <a:rPr lang="en-US" dirty="0" smtClean="0"/>
              <a:t>silences</a:t>
            </a:r>
            <a:r>
              <a:rPr lang="en-US" dirty="0"/>
              <a:t> </a:t>
            </a:r>
            <a:endParaRPr lang="en-GB" dirty="0"/>
          </a:p>
          <a:p>
            <a:pPr lvl="0"/>
            <a:r>
              <a:rPr lang="en-US" dirty="0"/>
              <a:t>Don't </a:t>
            </a:r>
            <a:r>
              <a:rPr lang="en-US" dirty="0" smtClean="0"/>
              <a:t>interrupt</a:t>
            </a:r>
            <a:endParaRPr lang="en-GB" dirty="0"/>
          </a:p>
          <a:p>
            <a:pPr lvl="0"/>
            <a:r>
              <a:rPr lang="en-US" dirty="0"/>
              <a:t>Try to delay your own reaction, don't start to think about what you will say next</a:t>
            </a:r>
            <a:endParaRPr lang="en-GB" dirty="0"/>
          </a:p>
          <a:p>
            <a:r>
              <a:rPr lang="en-US" dirty="0"/>
              <a:t> </a:t>
            </a:r>
            <a:r>
              <a:rPr lang="en-US" dirty="0" smtClean="0"/>
              <a:t>Ask </a:t>
            </a:r>
            <a:r>
              <a:rPr lang="en-US" dirty="0"/>
              <a:t>questions, encourage the person to explain in more </a:t>
            </a:r>
            <a:r>
              <a:rPr lang="en-US" dirty="0" smtClean="0"/>
              <a:t>detail</a:t>
            </a:r>
            <a:endParaRPr lang="en-GB" dirty="0"/>
          </a:p>
          <a:p>
            <a:pPr lvl="0"/>
            <a:r>
              <a:rPr lang="en-US" dirty="0" err="1"/>
              <a:t>Summarise</a:t>
            </a:r>
            <a:r>
              <a:rPr lang="en-US" dirty="0"/>
              <a:t> what the person has said in your own word to check your understanding.</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71</a:t>
            </a:fld>
            <a:endParaRPr lang="en-US"/>
          </a:p>
        </p:txBody>
      </p:sp>
    </p:spTree>
    <p:extLst>
      <p:ext uri="{BB962C8B-B14F-4D97-AF65-F5344CB8AC3E}">
        <p14:creationId xmlns:p14="http://schemas.microsoft.com/office/powerpoint/2010/main" val="12505111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Assisting Active Listening</a:t>
            </a:r>
            <a:endParaRPr lang="en-US" dirty="0"/>
          </a:p>
        </p:txBody>
      </p:sp>
      <p:sp>
        <p:nvSpPr>
          <p:cNvPr id="3" name="Content Placeholder 2"/>
          <p:cNvSpPr>
            <a:spLocks noGrp="1"/>
          </p:cNvSpPr>
          <p:nvPr>
            <p:ph idx="1"/>
          </p:nvPr>
        </p:nvSpPr>
        <p:spPr/>
        <p:txBody>
          <a:bodyPr>
            <a:normAutofit/>
          </a:bodyPr>
          <a:lstStyle/>
          <a:p>
            <a:pPr lvl="0"/>
            <a:r>
              <a:rPr lang="en-US" dirty="0"/>
              <a:t>Using exploratory questions such as ‘what do you mean?”, “can you explain?</a:t>
            </a:r>
            <a:r>
              <a:rPr lang="en-US" dirty="0" smtClean="0"/>
              <a:t>”</a:t>
            </a:r>
            <a:endParaRPr lang="en-GB" dirty="0"/>
          </a:p>
          <a:p>
            <a:pPr lvl="0"/>
            <a:r>
              <a:rPr lang="en-US" dirty="0"/>
              <a:t>Rephrasing e.g. “have I understood that correctly?”, “Do you mean …?</a:t>
            </a:r>
            <a:r>
              <a:rPr lang="en-US" dirty="0" smtClean="0"/>
              <a:t>”</a:t>
            </a:r>
            <a:endParaRPr lang="en-GB" dirty="0"/>
          </a:p>
          <a:p>
            <a:pPr lvl="0"/>
            <a:r>
              <a:rPr lang="en-US" dirty="0"/>
              <a:t>Reflecting back to the person e.g. “You are glad the meeting finished then?</a:t>
            </a:r>
            <a:r>
              <a:rPr lang="en-US" dirty="0" smtClean="0"/>
              <a:t>”</a:t>
            </a:r>
            <a:endParaRPr lang="en-GB" dirty="0"/>
          </a:p>
          <a:p>
            <a:pPr lvl="0"/>
            <a:r>
              <a:rPr lang="en-US" dirty="0"/>
              <a:t>Interjecting: e.g. nodding, smiling, say “yes” or “no”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72</a:t>
            </a:fld>
            <a:endParaRPr lang="en-US"/>
          </a:p>
        </p:txBody>
      </p:sp>
    </p:spTree>
    <p:extLst>
      <p:ext uri="{BB962C8B-B14F-4D97-AF65-F5344CB8AC3E}">
        <p14:creationId xmlns:p14="http://schemas.microsoft.com/office/powerpoint/2010/main" val="15732779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Active Listening</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Thinking that you know what the person is going to say before they have said </a:t>
            </a:r>
            <a:r>
              <a:rPr lang="en-US" dirty="0" smtClean="0"/>
              <a:t>it</a:t>
            </a:r>
            <a:endParaRPr lang="en-GB" dirty="0"/>
          </a:p>
          <a:p>
            <a:pPr lvl="0"/>
            <a:r>
              <a:rPr lang="en-US" dirty="0"/>
              <a:t>Twisting what they are saying to meet with what you </a:t>
            </a:r>
            <a:r>
              <a:rPr lang="en-US" dirty="0" smtClean="0"/>
              <a:t>want</a:t>
            </a:r>
            <a:endParaRPr lang="en-GB" dirty="0"/>
          </a:p>
          <a:p>
            <a:pPr lvl="0"/>
            <a:r>
              <a:rPr lang="en-US" dirty="0"/>
              <a:t>Making a judgment about the individual whilst they are communicating, affects how well you listen and interpret the </a:t>
            </a:r>
            <a:r>
              <a:rPr lang="en-US" dirty="0" smtClean="0"/>
              <a:t>message</a:t>
            </a:r>
            <a:endParaRPr lang="en-GB" dirty="0"/>
          </a:p>
          <a:p>
            <a:pPr lvl="0"/>
            <a:r>
              <a:rPr lang="en-US" dirty="0"/>
              <a:t>Being influenced by your own emotions, , sometimes you an misunderstand what is being said because you are already upset or angry and this affects your listening skills.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73</a:t>
            </a:fld>
            <a:endParaRPr lang="en-US"/>
          </a:p>
        </p:txBody>
      </p:sp>
    </p:spTree>
    <p:extLst>
      <p:ext uri="{BB962C8B-B14F-4D97-AF65-F5344CB8AC3E}">
        <p14:creationId xmlns:p14="http://schemas.microsoft.com/office/powerpoint/2010/main" val="30670093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F5CE407-6216-4202-80E4-A30DC2F709B2}" type="slidenum">
              <a:rPr lang="en-US" smtClean="0"/>
              <a:t>74</a:t>
            </a:fld>
            <a:endParaRPr lang="en-US"/>
          </a:p>
        </p:txBody>
      </p:sp>
      <p:pic>
        <p:nvPicPr>
          <p:cNvPr id="5" name="il_fi" descr="http://www.maximumadvantage.com/images/Components%20of%20Communication.jpg"/>
          <p:cNvPicPr/>
          <p:nvPr/>
        </p:nvPicPr>
        <p:blipFill>
          <a:blip r:embed="rId2">
            <a:extLst>
              <a:ext uri="{28A0092B-C50C-407E-A947-70E740481C1C}">
                <a14:useLocalDpi xmlns:a14="http://schemas.microsoft.com/office/drawing/2010/main" val="0"/>
              </a:ext>
            </a:extLst>
          </a:blip>
          <a:srcRect/>
          <a:stretch>
            <a:fillRect/>
          </a:stretch>
        </p:blipFill>
        <p:spPr bwMode="auto">
          <a:xfrm>
            <a:off x="0" y="1633219"/>
            <a:ext cx="9144000" cy="5007573"/>
          </a:xfrm>
          <a:prstGeom prst="rect">
            <a:avLst/>
          </a:prstGeom>
          <a:noFill/>
          <a:ln>
            <a:noFill/>
          </a:ln>
        </p:spPr>
      </p:pic>
    </p:spTree>
    <p:extLst>
      <p:ext uri="{BB962C8B-B14F-4D97-AF65-F5344CB8AC3E}">
        <p14:creationId xmlns:p14="http://schemas.microsoft.com/office/powerpoint/2010/main" val="29992528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Verbal and non verbal communication</a:t>
            </a:r>
            <a:endParaRPr lang="en-US" dirty="0"/>
          </a:p>
        </p:txBody>
      </p:sp>
      <p:sp>
        <p:nvSpPr>
          <p:cNvPr id="3" name="Content Placeholder 2"/>
          <p:cNvSpPr>
            <a:spLocks noGrp="1"/>
          </p:cNvSpPr>
          <p:nvPr>
            <p:ph idx="1"/>
          </p:nvPr>
        </p:nvSpPr>
        <p:spPr/>
        <p:txBody>
          <a:bodyPr>
            <a:normAutofit/>
          </a:bodyPr>
          <a:lstStyle/>
          <a:p>
            <a:r>
              <a:rPr lang="en-US" dirty="0"/>
              <a:t>Verbal communication, is when we use words to express our needs or wants, non verbal communication is when we give messages by how we act, this can be; facial expression and body language etc</a:t>
            </a:r>
            <a:r>
              <a:rPr lang="en-US" dirty="0" smtClean="0"/>
              <a:t>.</a:t>
            </a:r>
            <a:endParaRPr lang="en-GB" dirty="0"/>
          </a:p>
          <a:p>
            <a:r>
              <a:rPr lang="en-US" dirty="0"/>
              <a:t>When you are thinking about non-verbal communication you must remember that how non-verbal communication can change dependent on the culture of the individual. </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75</a:t>
            </a:fld>
            <a:endParaRPr lang="en-US"/>
          </a:p>
        </p:txBody>
      </p:sp>
    </p:spTree>
    <p:extLst>
      <p:ext uri="{BB962C8B-B14F-4D97-AF65-F5344CB8AC3E}">
        <p14:creationId xmlns:p14="http://schemas.microsoft.com/office/powerpoint/2010/main" val="30150095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Touch as a form of communication</a:t>
            </a:r>
            <a:endParaRPr lang="en-US" dirty="0"/>
          </a:p>
        </p:txBody>
      </p:sp>
      <p:sp>
        <p:nvSpPr>
          <p:cNvPr id="3" name="Content Placeholder 2"/>
          <p:cNvSpPr>
            <a:spLocks noGrp="1"/>
          </p:cNvSpPr>
          <p:nvPr>
            <p:ph idx="1"/>
          </p:nvPr>
        </p:nvSpPr>
        <p:spPr/>
        <p:txBody>
          <a:bodyPr>
            <a:normAutofit lnSpcReduction="10000"/>
          </a:bodyPr>
          <a:lstStyle/>
          <a:p>
            <a:r>
              <a:rPr lang="en-US" dirty="0"/>
              <a:t>Touching is probably the most primitive and intimate form of communication. Each culture will have its own social rules around who is able to touch whom and in what sort of relationship this should be.</a:t>
            </a:r>
            <a:endParaRPr lang="en-GB" dirty="0"/>
          </a:p>
          <a:p>
            <a:r>
              <a:rPr lang="en-US" dirty="0"/>
              <a:t> </a:t>
            </a:r>
            <a:endParaRPr lang="en-GB" dirty="0"/>
          </a:p>
          <a:p>
            <a:r>
              <a:rPr lang="en-US" dirty="0"/>
              <a:t>Touch is one of the five senses, and although all the senses are used in gathering and making sense of information, it is through touch that we establish ourselves, and our relationships with the outside world.</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76</a:t>
            </a:fld>
            <a:endParaRPr lang="en-US"/>
          </a:p>
        </p:txBody>
      </p:sp>
    </p:spTree>
    <p:extLst>
      <p:ext uri="{BB962C8B-B14F-4D97-AF65-F5344CB8AC3E}">
        <p14:creationId xmlns:p14="http://schemas.microsoft.com/office/powerpoint/2010/main" val="6234455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Unacceptable Touch</a:t>
            </a:r>
            <a:endParaRPr lang="en-US" dirty="0"/>
          </a:p>
        </p:txBody>
      </p:sp>
      <p:sp>
        <p:nvSpPr>
          <p:cNvPr id="3" name="Content Placeholder 2"/>
          <p:cNvSpPr>
            <a:spLocks noGrp="1"/>
          </p:cNvSpPr>
          <p:nvPr>
            <p:ph idx="1"/>
          </p:nvPr>
        </p:nvSpPr>
        <p:spPr/>
        <p:txBody>
          <a:bodyPr>
            <a:normAutofit/>
          </a:bodyPr>
          <a:lstStyle/>
          <a:p>
            <a:pPr lvl="0"/>
            <a:r>
              <a:rPr lang="en-US" dirty="0"/>
              <a:t>Sexual touching of any sort is not appropriate for a worker, and will leave your managers no alternative but to instigate disciplinary </a:t>
            </a:r>
            <a:r>
              <a:rPr lang="en-US" dirty="0" smtClean="0"/>
              <a:t>procedures</a:t>
            </a:r>
            <a:endParaRPr lang="en-GB" dirty="0"/>
          </a:p>
          <a:p>
            <a:pPr lvl="0"/>
            <a:r>
              <a:rPr lang="en-GB" dirty="0"/>
              <a:t>Some types of touch are not acceptable in some </a:t>
            </a:r>
            <a:r>
              <a:rPr lang="en-GB" dirty="0" smtClean="0"/>
              <a:t>cultures</a:t>
            </a:r>
            <a:endParaRPr lang="en-GB" dirty="0"/>
          </a:p>
          <a:p>
            <a:pPr lvl="0"/>
            <a:r>
              <a:rPr lang="en-GB" dirty="0"/>
              <a:t>Touching that is in any way </a:t>
            </a:r>
            <a:r>
              <a:rPr lang="en-GB" dirty="0" smtClean="0"/>
              <a:t>negative</a:t>
            </a:r>
            <a:endParaRPr lang="en-GB" dirty="0"/>
          </a:p>
          <a:p>
            <a:pPr lvl="0"/>
            <a:r>
              <a:rPr lang="en-GB" dirty="0"/>
              <a:t>Some individuals are sensitive to touch</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77</a:t>
            </a:fld>
            <a:endParaRPr lang="en-US"/>
          </a:p>
        </p:txBody>
      </p:sp>
    </p:spTree>
    <p:extLst>
      <p:ext uri="{BB962C8B-B14F-4D97-AF65-F5344CB8AC3E}">
        <p14:creationId xmlns:p14="http://schemas.microsoft.com/office/powerpoint/2010/main" val="2667206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the Boundaries of touch</a:t>
            </a:r>
            <a:endParaRPr lang="en-US" dirty="0"/>
          </a:p>
        </p:txBody>
      </p:sp>
      <p:sp>
        <p:nvSpPr>
          <p:cNvPr id="3" name="Content Placeholder 2"/>
          <p:cNvSpPr>
            <a:spLocks noGrp="1"/>
          </p:cNvSpPr>
          <p:nvPr>
            <p:ph idx="1"/>
          </p:nvPr>
        </p:nvSpPr>
        <p:spPr/>
        <p:txBody>
          <a:bodyPr>
            <a:normAutofit/>
          </a:bodyPr>
          <a:lstStyle/>
          <a:p>
            <a:pPr lvl="0"/>
            <a:r>
              <a:rPr lang="en-US" dirty="0"/>
              <a:t>Whether the individual feels comfortable with </a:t>
            </a:r>
            <a:r>
              <a:rPr lang="en-US" dirty="0" smtClean="0"/>
              <a:t>touch</a:t>
            </a:r>
            <a:endParaRPr lang="en-GB" dirty="0"/>
          </a:p>
          <a:p>
            <a:pPr lvl="0"/>
            <a:r>
              <a:rPr lang="en-US" dirty="0"/>
              <a:t>Whether there are any cultural taboos or customs relating to </a:t>
            </a:r>
            <a:r>
              <a:rPr lang="en-US" dirty="0" smtClean="0"/>
              <a:t>touch</a:t>
            </a:r>
            <a:endParaRPr lang="en-GB" dirty="0"/>
          </a:p>
          <a:p>
            <a:pPr lvl="0"/>
            <a:r>
              <a:rPr lang="en-US" dirty="0"/>
              <a:t>What kinds of touch they would find appropriate and </a:t>
            </a:r>
            <a:r>
              <a:rPr lang="en-US" dirty="0" smtClean="0"/>
              <a:t>acceptable</a:t>
            </a:r>
            <a:endParaRPr lang="en-GB" dirty="0"/>
          </a:p>
          <a:p>
            <a:pPr lvl="0"/>
            <a:r>
              <a:rPr lang="en-US" dirty="0"/>
              <a:t>How you could regularly check out that the touch you and others were using was positive and not negative.</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78</a:t>
            </a:fld>
            <a:endParaRPr lang="en-US"/>
          </a:p>
        </p:txBody>
      </p:sp>
    </p:spTree>
    <p:extLst>
      <p:ext uri="{BB962C8B-B14F-4D97-AF65-F5344CB8AC3E}">
        <p14:creationId xmlns:p14="http://schemas.microsoft.com/office/powerpoint/2010/main" val="5550952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and Reporting</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Recording and reporting is an important part of your role. To provide a good service for the individuals whom you are supporting you will need to record and store information about them</a:t>
            </a:r>
            <a:r>
              <a:rPr lang="en-US" dirty="0" smtClean="0"/>
              <a:t>.</a:t>
            </a:r>
            <a:endParaRPr lang="en-GB" dirty="0"/>
          </a:p>
          <a:p>
            <a:r>
              <a:rPr lang="en-US" dirty="0"/>
              <a:t>We need to do this because:</a:t>
            </a:r>
            <a:endParaRPr lang="en-GB" dirty="0"/>
          </a:p>
          <a:p>
            <a:pPr lvl="0"/>
            <a:r>
              <a:rPr lang="en-US" dirty="0"/>
              <a:t>We need to be able to ensure that the service and support that we provide is tailored to individual </a:t>
            </a:r>
            <a:r>
              <a:rPr lang="en-US" dirty="0" smtClean="0"/>
              <a:t>need</a:t>
            </a:r>
            <a:endParaRPr lang="en-GB" dirty="0"/>
          </a:p>
          <a:p>
            <a:pPr lvl="0"/>
            <a:r>
              <a:rPr lang="en-US" dirty="0"/>
              <a:t>To ensure we have a consistent </a:t>
            </a:r>
            <a:r>
              <a:rPr lang="en-US" dirty="0" smtClean="0"/>
              <a:t>approach</a:t>
            </a:r>
            <a:endParaRPr lang="en-GB" dirty="0"/>
          </a:p>
          <a:p>
            <a:pPr lvl="0"/>
            <a:r>
              <a:rPr lang="en-US" dirty="0"/>
              <a:t>To ensure the individual is safe e.g. recording information about health, medication accidents and illness.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79</a:t>
            </a:fld>
            <a:endParaRPr lang="en-US"/>
          </a:p>
        </p:txBody>
      </p:sp>
    </p:spTree>
    <p:extLst>
      <p:ext uri="{BB962C8B-B14F-4D97-AF65-F5344CB8AC3E}">
        <p14:creationId xmlns:p14="http://schemas.microsoft.com/office/powerpoint/2010/main" val="21161545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and Reporting</a:t>
            </a:r>
          </a:p>
        </p:txBody>
      </p:sp>
      <p:sp>
        <p:nvSpPr>
          <p:cNvPr id="3" name="Content Placeholder 2"/>
          <p:cNvSpPr>
            <a:spLocks noGrp="1"/>
          </p:cNvSpPr>
          <p:nvPr>
            <p:ph idx="1"/>
          </p:nvPr>
        </p:nvSpPr>
        <p:spPr/>
        <p:txBody>
          <a:bodyPr>
            <a:normAutofit/>
          </a:bodyPr>
          <a:lstStyle/>
          <a:p>
            <a:pPr lvl="0"/>
            <a:r>
              <a:rPr lang="en-US" dirty="0"/>
              <a:t>To ensure we keep the individual healthy with appointments for health checks such as doctors, opticians, dentists, etc</a:t>
            </a:r>
            <a:r>
              <a:rPr lang="en-US" dirty="0" smtClean="0"/>
              <a:t>.</a:t>
            </a:r>
            <a:endParaRPr lang="en-GB" dirty="0"/>
          </a:p>
          <a:p>
            <a:pPr lvl="0"/>
            <a:r>
              <a:rPr lang="en-US" dirty="0"/>
              <a:t>To ensure we area accountable for our practices, recording events, changes and collecting information on a particular difficulty or </a:t>
            </a:r>
            <a:r>
              <a:rPr lang="en-US" dirty="0" smtClean="0"/>
              <a:t>issue</a:t>
            </a:r>
            <a:endParaRPr lang="en-GB" dirty="0"/>
          </a:p>
          <a:p>
            <a:pPr lvl="0"/>
            <a:r>
              <a:rPr lang="en-US" dirty="0"/>
              <a:t>We need to know what decisions have been made about an individual.</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80</a:t>
            </a:fld>
            <a:endParaRPr lang="en-US"/>
          </a:p>
        </p:txBody>
      </p:sp>
    </p:spTree>
    <p:extLst>
      <p:ext uri="{BB962C8B-B14F-4D97-AF65-F5344CB8AC3E}">
        <p14:creationId xmlns:p14="http://schemas.microsoft.com/office/powerpoint/2010/main" val="22921960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201" y="931723"/>
            <a:ext cx="8042276" cy="1336956"/>
          </a:xfrm>
        </p:spPr>
        <p:txBody>
          <a:bodyPr/>
          <a:lstStyle/>
          <a:p>
            <a:r>
              <a:rPr lang="en-US" dirty="0" smtClean="0"/>
              <a:t>We need to record and report because:</a:t>
            </a:r>
            <a:br>
              <a:rPr lang="en-US" dirty="0" smtClean="0"/>
            </a:br>
            <a:endParaRPr lang="en-US" dirty="0"/>
          </a:p>
        </p:txBody>
      </p:sp>
      <p:sp>
        <p:nvSpPr>
          <p:cNvPr id="3" name="Content Placeholder 2"/>
          <p:cNvSpPr>
            <a:spLocks noGrp="1"/>
          </p:cNvSpPr>
          <p:nvPr>
            <p:ph idx="1"/>
          </p:nvPr>
        </p:nvSpPr>
        <p:spPr/>
        <p:txBody>
          <a:bodyPr>
            <a:normAutofit/>
          </a:bodyPr>
          <a:lstStyle/>
          <a:p>
            <a:pPr lvl="0"/>
            <a:r>
              <a:rPr lang="en-US" dirty="0"/>
              <a:t>Often our memories are </a:t>
            </a:r>
            <a:r>
              <a:rPr lang="en-US" dirty="0" smtClean="0"/>
              <a:t>unreliable</a:t>
            </a:r>
            <a:endParaRPr lang="en-GB" dirty="0"/>
          </a:p>
          <a:p>
            <a:pPr lvl="0"/>
            <a:r>
              <a:rPr lang="en-US" dirty="0"/>
              <a:t>We work in a team, no one is around all of the time, there may be staff </a:t>
            </a:r>
            <a:r>
              <a:rPr lang="en-US" dirty="0" smtClean="0"/>
              <a:t>changes</a:t>
            </a:r>
            <a:endParaRPr lang="en-GB" dirty="0"/>
          </a:p>
          <a:p>
            <a:pPr lvl="0"/>
            <a:r>
              <a:rPr lang="en-US" dirty="0"/>
              <a:t>Things get lost or garbled if messages are passed </a:t>
            </a:r>
            <a:r>
              <a:rPr lang="en-US" dirty="0" smtClean="0"/>
              <a:t>on</a:t>
            </a:r>
            <a:endParaRPr lang="en-GB" dirty="0"/>
          </a:p>
          <a:p>
            <a:pPr lvl="0"/>
            <a:r>
              <a:rPr lang="en-US" dirty="0"/>
              <a:t>It helps maintain </a:t>
            </a:r>
            <a:r>
              <a:rPr lang="en-US" dirty="0" smtClean="0"/>
              <a:t>consistency</a:t>
            </a:r>
            <a:endParaRPr lang="en-GB" dirty="0"/>
          </a:p>
          <a:p>
            <a:pPr lvl="0"/>
            <a:r>
              <a:rPr lang="en-US" dirty="0"/>
              <a:t>There are always so many things to remember!</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81</a:t>
            </a:fld>
            <a:endParaRPr lang="en-US"/>
          </a:p>
        </p:txBody>
      </p:sp>
    </p:spTree>
    <p:extLst>
      <p:ext uri="{BB962C8B-B14F-4D97-AF65-F5344CB8AC3E}">
        <p14:creationId xmlns:p14="http://schemas.microsoft.com/office/powerpoint/2010/main" val="19413812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and Reporting</a:t>
            </a:r>
            <a:endParaRPr lang="en-US" dirty="0"/>
          </a:p>
        </p:txBody>
      </p:sp>
      <p:sp>
        <p:nvSpPr>
          <p:cNvPr id="3" name="Content Placeholder 2"/>
          <p:cNvSpPr>
            <a:spLocks noGrp="1"/>
          </p:cNvSpPr>
          <p:nvPr>
            <p:ph idx="1"/>
          </p:nvPr>
        </p:nvSpPr>
        <p:spPr>
          <a:xfrm>
            <a:off x="549275" y="1444532"/>
            <a:ext cx="8042276" cy="4343400"/>
          </a:xfrm>
        </p:spPr>
        <p:txBody>
          <a:bodyPr>
            <a:normAutofit/>
          </a:bodyPr>
          <a:lstStyle/>
          <a:p>
            <a:r>
              <a:rPr lang="en-US" b="1" dirty="0"/>
              <a:t>Personal information</a:t>
            </a:r>
            <a:r>
              <a:rPr lang="en-US" dirty="0"/>
              <a:t>- here we must resist the temptation to say, ‘I need to know everything about someone so that I can be as well informed as possible.’ Remember we covered this when we discussed confidentiality.</a:t>
            </a:r>
            <a:endParaRPr lang="en-GB" dirty="0"/>
          </a:p>
          <a:p>
            <a:pPr marL="0" indent="0">
              <a:buNone/>
            </a:pPr>
            <a:r>
              <a:rPr lang="en-US" dirty="0"/>
              <a:t> </a:t>
            </a:r>
            <a:endParaRPr lang="en-GB" dirty="0"/>
          </a:p>
          <a:p>
            <a:r>
              <a:rPr lang="en-US" b="1" dirty="0"/>
              <a:t>General information</a:t>
            </a:r>
            <a:r>
              <a:rPr lang="en-US" dirty="0"/>
              <a:t>- this is usual information that is not seen as appertaining to the individual such as a shopping list, or how to get somewhere</a:t>
            </a:r>
            <a:r>
              <a:rPr lang="en-US" dirty="0" smtClean="0"/>
              <a:t>.</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82</a:t>
            </a:fld>
            <a:endParaRPr lang="en-US"/>
          </a:p>
        </p:txBody>
      </p:sp>
    </p:spTree>
    <p:extLst>
      <p:ext uri="{BB962C8B-B14F-4D97-AF65-F5344CB8AC3E}">
        <p14:creationId xmlns:p14="http://schemas.microsoft.com/office/powerpoint/2010/main" val="8921120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recording thinking about:</a:t>
            </a:r>
            <a:endParaRPr lang="en-US" dirty="0"/>
          </a:p>
        </p:txBody>
      </p:sp>
      <p:sp>
        <p:nvSpPr>
          <p:cNvPr id="3" name="Content Placeholder 2"/>
          <p:cNvSpPr>
            <a:spLocks noGrp="1"/>
          </p:cNvSpPr>
          <p:nvPr>
            <p:ph idx="1"/>
          </p:nvPr>
        </p:nvSpPr>
        <p:spPr/>
        <p:txBody>
          <a:bodyPr>
            <a:normAutofit fontScale="92500" lnSpcReduction="10000"/>
          </a:bodyPr>
          <a:lstStyle/>
          <a:p>
            <a:r>
              <a:rPr lang="en-US" dirty="0"/>
              <a:t> </a:t>
            </a:r>
            <a:r>
              <a:rPr lang="en-US" dirty="0" smtClean="0"/>
              <a:t>Would </a:t>
            </a:r>
            <a:r>
              <a:rPr lang="en-US" dirty="0"/>
              <a:t>the individual want me to know this</a:t>
            </a:r>
            <a:r>
              <a:rPr lang="en-US" dirty="0" smtClean="0"/>
              <a:t>?</a:t>
            </a:r>
            <a:endParaRPr lang="en-GB" dirty="0"/>
          </a:p>
          <a:p>
            <a:pPr lvl="0"/>
            <a:r>
              <a:rPr lang="en-US" dirty="0"/>
              <a:t>Is this information going to help me to keep individuals safe</a:t>
            </a:r>
            <a:r>
              <a:rPr lang="en-US" dirty="0" smtClean="0"/>
              <a:t>?</a:t>
            </a:r>
            <a:endParaRPr lang="en-GB" dirty="0"/>
          </a:p>
          <a:p>
            <a:pPr lvl="0"/>
            <a:r>
              <a:rPr lang="en-US" dirty="0"/>
              <a:t>Will this affect my ability to make a sound judgment?</a:t>
            </a:r>
            <a:endParaRPr lang="en-GB" dirty="0"/>
          </a:p>
          <a:p>
            <a:pPr lvl="0"/>
            <a:r>
              <a:rPr lang="en-US" dirty="0"/>
              <a:t>Will it help me to take action now ort in the future</a:t>
            </a:r>
            <a:r>
              <a:rPr lang="en-US" dirty="0" smtClean="0"/>
              <a:t>?</a:t>
            </a:r>
            <a:endParaRPr lang="en-GB" dirty="0"/>
          </a:p>
          <a:p>
            <a:pPr lvl="0"/>
            <a:r>
              <a:rPr lang="en-US" dirty="0"/>
              <a:t>Will it enable me to check the outcome from an event or incident</a:t>
            </a:r>
            <a:r>
              <a:rPr lang="en-US" dirty="0" smtClean="0"/>
              <a:t>?</a:t>
            </a:r>
            <a:endParaRPr lang="en-GB" dirty="0"/>
          </a:p>
          <a:p>
            <a:pPr lvl="0"/>
            <a:r>
              <a:rPr lang="en-US" dirty="0"/>
              <a:t>Will it increase my understanding of what I am doing</a:t>
            </a:r>
            <a:r>
              <a:rPr lang="en-US" dirty="0" smtClean="0"/>
              <a:t>?</a:t>
            </a:r>
            <a:endParaRPr lang="en-GB" dirty="0"/>
          </a:p>
          <a:p>
            <a:pPr lvl="0"/>
            <a:r>
              <a:rPr lang="en-US" dirty="0"/>
              <a:t>What would happen if I did not know this?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83</a:t>
            </a:fld>
            <a:endParaRPr lang="en-US"/>
          </a:p>
        </p:txBody>
      </p:sp>
    </p:spTree>
    <p:extLst>
      <p:ext uri="{BB962C8B-B14F-4D97-AF65-F5344CB8AC3E}">
        <p14:creationId xmlns:p14="http://schemas.microsoft.com/office/powerpoint/2010/main" val="30268958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recording and reporting:</a:t>
            </a:r>
            <a:endParaRPr lang="en-US" dirty="0"/>
          </a:p>
        </p:txBody>
      </p:sp>
      <p:sp>
        <p:nvSpPr>
          <p:cNvPr id="3" name="Content Placeholder 2"/>
          <p:cNvSpPr>
            <a:spLocks noGrp="1"/>
          </p:cNvSpPr>
          <p:nvPr>
            <p:ph idx="1"/>
          </p:nvPr>
        </p:nvSpPr>
        <p:spPr>
          <a:xfrm>
            <a:off x="1" y="1814114"/>
            <a:ext cx="4937274" cy="6300808"/>
          </a:xfrm>
        </p:spPr>
        <p:txBody>
          <a:bodyPr>
            <a:normAutofit/>
          </a:bodyPr>
          <a:lstStyle/>
          <a:p>
            <a:pPr lvl="0"/>
            <a:r>
              <a:rPr lang="en-US" dirty="0"/>
              <a:t>Accident or incident book</a:t>
            </a:r>
            <a:endParaRPr lang="en-GB" dirty="0"/>
          </a:p>
          <a:p>
            <a:pPr lvl="0"/>
            <a:r>
              <a:rPr lang="en-US" dirty="0"/>
              <a:t>Diary</a:t>
            </a:r>
            <a:endParaRPr lang="en-GB" dirty="0"/>
          </a:p>
          <a:p>
            <a:pPr lvl="0"/>
            <a:r>
              <a:rPr lang="en-US" dirty="0"/>
              <a:t>Shifts patterns</a:t>
            </a:r>
            <a:endParaRPr lang="en-GB" dirty="0"/>
          </a:p>
          <a:p>
            <a:pPr lvl="0"/>
            <a:r>
              <a:rPr lang="en-US" dirty="0"/>
              <a:t>Visitors</a:t>
            </a:r>
            <a:endParaRPr lang="en-GB" dirty="0"/>
          </a:p>
          <a:p>
            <a:pPr lvl="0"/>
            <a:r>
              <a:rPr lang="en-US" dirty="0"/>
              <a:t>Health records</a:t>
            </a:r>
            <a:endParaRPr lang="en-GB" dirty="0"/>
          </a:p>
          <a:p>
            <a:pPr lvl="0"/>
            <a:r>
              <a:rPr lang="en-US" dirty="0"/>
              <a:t>Person </a:t>
            </a:r>
            <a:r>
              <a:rPr lang="en-US" dirty="0" err="1"/>
              <a:t>centred</a:t>
            </a:r>
            <a:r>
              <a:rPr lang="en-US" dirty="0"/>
              <a:t> care plans</a:t>
            </a:r>
            <a:endParaRPr lang="en-GB" dirty="0"/>
          </a:p>
          <a:p>
            <a:pPr lvl="0"/>
            <a:r>
              <a:rPr lang="en-US" dirty="0" smtClean="0"/>
              <a:t>Weight </a:t>
            </a:r>
            <a:r>
              <a:rPr lang="en-US" dirty="0"/>
              <a:t>and height charts</a:t>
            </a:r>
            <a:endParaRPr lang="en-GB" dirty="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84</a:t>
            </a:fld>
            <a:endParaRPr lang="en-US"/>
          </a:p>
        </p:txBody>
      </p:sp>
      <p:sp>
        <p:nvSpPr>
          <p:cNvPr id="5" name="TextBox 4"/>
          <p:cNvSpPr txBox="1"/>
          <p:nvPr/>
        </p:nvSpPr>
        <p:spPr>
          <a:xfrm>
            <a:off x="4966872" y="1814114"/>
            <a:ext cx="3921634" cy="4154983"/>
          </a:xfrm>
          <a:prstGeom prst="rect">
            <a:avLst/>
          </a:prstGeom>
          <a:noFill/>
        </p:spPr>
        <p:txBody>
          <a:bodyPr wrap="square" rtlCol="0">
            <a:spAutoFit/>
          </a:bodyPr>
          <a:lstStyle/>
          <a:p>
            <a:pPr lvl="0"/>
            <a:r>
              <a:rPr lang="en-US" sz="2400" dirty="0">
                <a:solidFill>
                  <a:srgbClr val="7F7F7F"/>
                </a:solidFill>
              </a:rPr>
              <a:t>Activities </a:t>
            </a:r>
            <a:r>
              <a:rPr lang="en-US" sz="2400" dirty="0" smtClean="0">
                <a:solidFill>
                  <a:srgbClr val="7F7F7F"/>
                </a:solidFill>
              </a:rPr>
              <a:t>books</a:t>
            </a:r>
          </a:p>
          <a:p>
            <a:pPr lvl="0"/>
            <a:endParaRPr lang="en-GB" sz="2400" dirty="0">
              <a:solidFill>
                <a:srgbClr val="7F7F7F"/>
              </a:solidFill>
            </a:endParaRPr>
          </a:p>
          <a:p>
            <a:pPr lvl="0"/>
            <a:r>
              <a:rPr lang="en-US" sz="2400" dirty="0">
                <a:solidFill>
                  <a:srgbClr val="7F7F7F"/>
                </a:solidFill>
              </a:rPr>
              <a:t>Fire </a:t>
            </a:r>
            <a:r>
              <a:rPr lang="en-US" sz="2400" dirty="0" smtClean="0">
                <a:solidFill>
                  <a:srgbClr val="7F7F7F"/>
                </a:solidFill>
              </a:rPr>
              <a:t>checks</a:t>
            </a:r>
          </a:p>
          <a:p>
            <a:pPr lvl="0"/>
            <a:endParaRPr lang="en-GB" sz="2400" dirty="0">
              <a:solidFill>
                <a:srgbClr val="7F7F7F"/>
              </a:solidFill>
            </a:endParaRPr>
          </a:p>
          <a:p>
            <a:pPr lvl="0"/>
            <a:r>
              <a:rPr lang="en-US" sz="2400" dirty="0">
                <a:solidFill>
                  <a:srgbClr val="7F7F7F"/>
                </a:solidFill>
              </a:rPr>
              <a:t>First aiders and fire </a:t>
            </a:r>
            <a:endParaRPr lang="en-US" sz="2400" dirty="0" smtClean="0">
              <a:solidFill>
                <a:srgbClr val="7F7F7F"/>
              </a:solidFill>
            </a:endParaRPr>
          </a:p>
          <a:p>
            <a:pPr lvl="0"/>
            <a:r>
              <a:rPr lang="en-US" sz="2400" dirty="0" smtClean="0">
                <a:solidFill>
                  <a:srgbClr val="7F7F7F"/>
                </a:solidFill>
              </a:rPr>
              <a:t>Wardens</a:t>
            </a:r>
          </a:p>
          <a:p>
            <a:pPr lvl="0"/>
            <a:endParaRPr lang="en-GB" sz="2400" dirty="0">
              <a:solidFill>
                <a:srgbClr val="7F7F7F"/>
              </a:solidFill>
            </a:endParaRPr>
          </a:p>
          <a:p>
            <a:pPr lvl="0"/>
            <a:r>
              <a:rPr lang="en-US" sz="2400" dirty="0">
                <a:solidFill>
                  <a:srgbClr val="7F7F7F"/>
                </a:solidFill>
              </a:rPr>
              <a:t>Training </a:t>
            </a:r>
            <a:r>
              <a:rPr lang="en-US" sz="2400" dirty="0" smtClean="0">
                <a:solidFill>
                  <a:srgbClr val="7F7F7F"/>
                </a:solidFill>
              </a:rPr>
              <a:t>record</a:t>
            </a:r>
          </a:p>
          <a:p>
            <a:pPr lvl="0"/>
            <a:endParaRPr lang="en-GB" sz="2400" dirty="0">
              <a:solidFill>
                <a:srgbClr val="7F7F7F"/>
              </a:solidFill>
            </a:endParaRPr>
          </a:p>
          <a:p>
            <a:pPr lvl="0"/>
            <a:r>
              <a:rPr lang="en-US" sz="2400" dirty="0">
                <a:solidFill>
                  <a:srgbClr val="7F7F7F"/>
                </a:solidFill>
              </a:rPr>
              <a:t>Continence and bowel records</a:t>
            </a:r>
            <a:endParaRPr lang="en-GB" sz="2400" dirty="0">
              <a:solidFill>
                <a:srgbClr val="7F7F7F"/>
              </a:solidFill>
            </a:endParaRPr>
          </a:p>
        </p:txBody>
      </p:sp>
    </p:spTree>
    <p:extLst>
      <p:ext uri="{BB962C8B-B14F-4D97-AF65-F5344CB8AC3E}">
        <p14:creationId xmlns:p14="http://schemas.microsoft.com/office/powerpoint/2010/main" val="40859120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factors in report writing:</a:t>
            </a:r>
            <a:endParaRPr lang="en-US" dirty="0"/>
          </a:p>
        </p:txBody>
      </p:sp>
      <p:sp>
        <p:nvSpPr>
          <p:cNvPr id="3" name="Content Placeholder 2"/>
          <p:cNvSpPr>
            <a:spLocks noGrp="1"/>
          </p:cNvSpPr>
          <p:nvPr>
            <p:ph idx="1"/>
          </p:nvPr>
        </p:nvSpPr>
        <p:spPr/>
        <p:txBody>
          <a:bodyPr>
            <a:normAutofit/>
          </a:bodyPr>
          <a:lstStyle/>
          <a:p>
            <a:pPr lvl="0"/>
            <a:r>
              <a:rPr lang="en-US" dirty="0"/>
              <a:t>The information is written clearly and </a:t>
            </a:r>
            <a:r>
              <a:rPr lang="en-US" dirty="0" smtClean="0"/>
              <a:t>legibly</a:t>
            </a:r>
            <a:endParaRPr lang="en-GB" dirty="0"/>
          </a:p>
          <a:p>
            <a:pPr lvl="0"/>
            <a:r>
              <a:rPr lang="en-US" dirty="0"/>
              <a:t>Language used is jargon </a:t>
            </a:r>
            <a:r>
              <a:rPr lang="en-US" dirty="0" smtClean="0"/>
              <a:t>free</a:t>
            </a:r>
            <a:endParaRPr lang="en-GB" dirty="0"/>
          </a:p>
          <a:p>
            <a:pPr lvl="0"/>
            <a:r>
              <a:rPr lang="en-US" dirty="0"/>
              <a:t>Information is kept separate to </a:t>
            </a:r>
            <a:r>
              <a:rPr lang="en-US" dirty="0" smtClean="0"/>
              <a:t>opinion</a:t>
            </a:r>
            <a:endParaRPr lang="en-GB" dirty="0"/>
          </a:p>
          <a:p>
            <a:pPr lvl="0"/>
            <a:r>
              <a:rPr lang="en-US" dirty="0"/>
              <a:t>The report is dated and </a:t>
            </a:r>
            <a:r>
              <a:rPr lang="en-US" dirty="0" smtClean="0"/>
              <a:t>signed</a:t>
            </a:r>
            <a:endParaRPr lang="en-GB" dirty="0"/>
          </a:p>
          <a:p>
            <a:pPr lvl="0"/>
            <a:r>
              <a:rPr lang="en-US" dirty="0"/>
              <a:t>Confidentiality is </a:t>
            </a:r>
            <a:r>
              <a:rPr lang="en-US" dirty="0" smtClean="0"/>
              <a:t>considered</a:t>
            </a:r>
            <a:endParaRPr lang="en-GB" dirty="0"/>
          </a:p>
          <a:p>
            <a:pPr lvl="0"/>
            <a:r>
              <a:rPr lang="en-US" dirty="0"/>
              <a:t>Information is stored correctly</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85</a:t>
            </a:fld>
            <a:endParaRPr lang="en-US"/>
          </a:p>
        </p:txBody>
      </p:sp>
    </p:spTree>
    <p:extLst>
      <p:ext uri="{BB962C8B-B14F-4D97-AF65-F5344CB8AC3E}">
        <p14:creationId xmlns:p14="http://schemas.microsoft.com/office/powerpoint/2010/main" val="18740752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79693"/>
            <a:ext cx="8042276" cy="1336956"/>
          </a:xfrm>
        </p:spPr>
        <p:txBody>
          <a:bodyPr/>
          <a:lstStyle/>
          <a:p>
            <a:r>
              <a:rPr lang="en-US" dirty="0" smtClean="0"/>
              <a:t>When writing reports think:</a:t>
            </a:r>
            <a:br>
              <a:rPr lang="en-US" dirty="0" smtClean="0"/>
            </a:br>
            <a:endParaRPr lang="en-US" dirty="0"/>
          </a:p>
        </p:txBody>
      </p:sp>
      <p:sp>
        <p:nvSpPr>
          <p:cNvPr id="3" name="Content Placeholder 2"/>
          <p:cNvSpPr>
            <a:spLocks noGrp="1"/>
          </p:cNvSpPr>
          <p:nvPr>
            <p:ph idx="1"/>
          </p:nvPr>
        </p:nvSpPr>
        <p:spPr>
          <a:xfrm>
            <a:off x="549275" y="1237205"/>
            <a:ext cx="8210823" cy="5850357"/>
          </a:xfrm>
        </p:spPr>
        <p:txBody>
          <a:bodyPr>
            <a:normAutofit/>
          </a:bodyPr>
          <a:lstStyle/>
          <a:p>
            <a:pPr lvl="0"/>
            <a:r>
              <a:rPr lang="en-US" sz="4400" dirty="0"/>
              <a:t>Why</a:t>
            </a:r>
            <a:r>
              <a:rPr lang="en-US" sz="4400" dirty="0" smtClean="0"/>
              <a:t>?</a:t>
            </a:r>
            <a:endParaRPr lang="en-GB" sz="4400" dirty="0"/>
          </a:p>
          <a:p>
            <a:pPr lvl="0"/>
            <a:r>
              <a:rPr lang="en-US" sz="4400" dirty="0"/>
              <a:t>Who</a:t>
            </a:r>
            <a:r>
              <a:rPr lang="en-US" sz="4400" dirty="0" smtClean="0"/>
              <a:t>?</a:t>
            </a:r>
            <a:endParaRPr lang="en-GB" sz="4400" dirty="0"/>
          </a:p>
          <a:p>
            <a:pPr lvl="0"/>
            <a:r>
              <a:rPr lang="en-US" sz="4400" dirty="0"/>
              <a:t>What? </a:t>
            </a:r>
            <a:endParaRPr lang="en-GB" sz="4400" dirty="0"/>
          </a:p>
          <a:p>
            <a:pPr lvl="0"/>
            <a:r>
              <a:rPr lang="en-US" sz="4400" dirty="0"/>
              <a:t>How</a:t>
            </a:r>
            <a:r>
              <a:rPr lang="en-US" sz="4400" dirty="0" smtClean="0"/>
              <a:t>?</a:t>
            </a:r>
            <a:endParaRPr lang="en-GB" sz="4400" dirty="0"/>
          </a:p>
          <a:p>
            <a:pPr lvl="0"/>
            <a:r>
              <a:rPr lang="en-US" sz="4400" dirty="0"/>
              <a:t>Where</a:t>
            </a:r>
            <a:r>
              <a:rPr lang="en-US" sz="4400" dirty="0" smtClean="0"/>
              <a:t>?</a:t>
            </a:r>
          </a:p>
          <a:p>
            <a:pPr lvl="0"/>
            <a:r>
              <a:rPr lang="en-US" sz="4400" dirty="0" smtClean="0"/>
              <a:t>When?</a:t>
            </a:r>
            <a:endParaRPr lang="en-GB" sz="44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86</a:t>
            </a:fld>
            <a:endParaRPr lang="en-US"/>
          </a:p>
        </p:txBody>
      </p:sp>
    </p:spTree>
    <p:extLst>
      <p:ext uri="{BB962C8B-B14F-4D97-AF65-F5344CB8AC3E}">
        <p14:creationId xmlns:p14="http://schemas.microsoft.com/office/powerpoint/2010/main" val="29096911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Recognising</a:t>
            </a:r>
            <a:r>
              <a:rPr lang="en-US" dirty="0" smtClean="0"/>
              <a:t> and responding to abuse and neglect.</a:t>
            </a:r>
            <a:endParaRPr lang="en-US" dirty="0"/>
          </a:p>
        </p:txBody>
      </p:sp>
      <p:sp>
        <p:nvSpPr>
          <p:cNvPr id="3" name="Content Placeholder 2"/>
          <p:cNvSpPr>
            <a:spLocks noGrp="1"/>
          </p:cNvSpPr>
          <p:nvPr>
            <p:ph idx="1"/>
          </p:nvPr>
        </p:nvSpPr>
        <p:spPr/>
        <p:txBody>
          <a:bodyPr>
            <a:normAutofit/>
          </a:bodyPr>
          <a:lstStyle/>
          <a:p>
            <a:pPr marL="0" indent="0">
              <a:buNone/>
            </a:pPr>
            <a:r>
              <a:rPr lang="en-US" sz="3600" b="1" dirty="0"/>
              <a:t>Definition of abuse:</a:t>
            </a:r>
            <a:endParaRPr lang="en-GB" sz="3600" dirty="0"/>
          </a:p>
          <a:p>
            <a:pPr marL="0" indent="0" algn="ctr">
              <a:buNone/>
            </a:pPr>
            <a:r>
              <a:rPr lang="en-US" sz="4800" b="1" dirty="0"/>
              <a:t>‘Abuse is violation of an individual’s human and civil rights by any other person or persons’</a:t>
            </a:r>
            <a:r>
              <a:rPr lang="en-GB" sz="4800" dirty="0"/>
              <a:t> </a:t>
            </a:r>
            <a:endParaRPr lang="en-US" sz="4800" dirty="0"/>
          </a:p>
        </p:txBody>
      </p:sp>
      <p:sp>
        <p:nvSpPr>
          <p:cNvPr id="4" name="Slide Number Placeholder 3"/>
          <p:cNvSpPr>
            <a:spLocks noGrp="1"/>
          </p:cNvSpPr>
          <p:nvPr>
            <p:ph type="sldNum" sz="quarter" idx="12"/>
          </p:nvPr>
        </p:nvSpPr>
        <p:spPr/>
        <p:txBody>
          <a:bodyPr/>
          <a:lstStyle/>
          <a:p>
            <a:fld id="{7F5CE407-6216-4202-80E4-A30DC2F709B2}" type="slidenum">
              <a:rPr lang="en-US" smtClean="0"/>
              <a:t>87</a:t>
            </a:fld>
            <a:endParaRPr lang="en-US"/>
          </a:p>
        </p:txBody>
      </p:sp>
    </p:spTree>
    <p:extLst>
      <p:ext uri="{BB962C8B-B14F-4D97-AF65-F5344CB8AC3E}">
        <p14:creationId xmlns:p14="http://schemas.microsoft.com/office/powerpoint/2010/main" val="6844000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Abuse</a:t>
            </a:r>
            <a:endParaRPr lang="en-US" dirty="0"/>
          </a:p>
        </p:txBody>
      </p:sp>
      <p:sp>
        <p:nvSpPr>
          <p:cNvPr id="3" name="Content Placeholder 2"/>
          <p:cNvSpPr>
            <a:spLocks noGrp="1"/>
          </p:cNvSpPr>
          <p:nvPr>
            <p:ph idx="1"/>
          </p:nvPr>
        </p:nvSpPr>
        <p:spPr>
          <a:xfrm>
            <a:off x="804769" y="1541996"/>
            <a:ext cx="8339231" cy="5558965"/>
          </a:xfrm>
        </p:spPr>
        <p:txBody>
          <a:bodyPr>
            <a:normAutofit/>
          </a:bodyPr>
          <a:lstStyle/>
          <a:p>
            <a:pPr lvl="0"/>
            <a:r>
              <a:rPr lang="en-GB" dirty="0" smtClean="0"/>
              <a:t>Physical</a:t>
            </a:r>
            <a:endParaRPr lang="en-GB" dirty="0"/>
          </a:p>
          <a:p>
            <a:pPr lvl="0"/>
            <a:r>
              <a:rPr lang="en-GB" dirty="0" smtClean="0"/>
              <a:t>Sexual</a:t>
            </a:r>
            <a:endParaRPr lang="en-GB" dirty="0"/>
          </a:p>
          <a:p>
            <a:pPr lvl="0"/>
            <a:r>
              <a:rPr lang="en-GB" dirty="0"/>
              <a:t>Emotional and </a:t>
            </a:r>
            <a:r>
              <a:rPr lang="en-GB" dirty="0" smtClean="0"/>
              <a:t>psychological</a:t>
            </a:r>
            <a:endParaRPr lang="en-GB" dirty="0"/>
          </a:p>
          <a:p>
            <a:pPr lvl="0"/>
            <a:r>
              <a:rPr lang="en-GB" dirty="0" smtClean="0"/>
              <a:t>Financial</a:t>
            </a:r>
            <a:endParaRPr lang="en-GB" dirty="0"/>
          </a:p>
          <a:p>
            <a:pPr lvl="0"/>
            <a:r>
              <a:rPr lang="en-GB" dirty="0" smtClean="0"/>
              <a:t>Institutional</a:t>
            </a:r>
            <a:endParaRPr lang="en-GB" dirty="0"/>
          </a:p>
          <a:p>
            <a:pPr lvl="0"/>
            <a:r>
              <a:rPr lang="en-GB" dirty="0" smtClean="0"/>
              <a:t>Neglect</a:t>
            </a:r>
            <a:endParaRPr lang="en-GB" dirty="0"/>
          </a:p>
          <a:p>
            <a:pPr lvl="0"/>
            <a:r>
              <a:rPr lang="en-GB" dirty="0"/>
              <a:t>Medication </a:t>
            </a:r>
            <a:r>
              <a:rPr lang="en-GB" dirty="0" smtClean="0"/>
              <a:t>abuse</a:t>
            </a:r>
            <a:endParaRPr lang="en-GB" dirty="0"/>
          </a:p>
          <a:p>
            <a:pPr lvl="0"/>
            <a:r>
              <a:rPr lang="en-GB" dirty="0"/>
              <a:t>Discrimination abuse</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88</a:t>
            </a:fld>
            <a:endParaRPr lang="en-US"/>
          </a:p>
        </p:txBody>
      </p:sp>
    </p:spTree>
    <p:extLst>
      <p:ext uri="{BB962C8B-B14F-4D97-AF65-F5344CB8AC3E}">
        <p14:creationId xmlns:p14="http://schemas.microsoft.com/office/powerpoint/2010/main" val="18808362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522231"/>
            <a:ext cx="8042276" cy="1336956"/>
          </a:xfrm>
        </p:spPr>
        <p:txBody>
          <a:bodyPr/>
          <a:lstStyle/>
          <a:p>
            <a:r>
              <a:rPr lang="en-GB" b="1" dirty="0" smtClean="0"/>
              <a:t/>
            </a:r>
            <a:br>
              <a:rPr lang="en-GB" b="1" dirty="0" smtClean="0"/>
            </a:br>
            <a:r>
              <a:rPr lang="en-GB" b="1" dirty="0"/>
              <a:t/>
            </a:r>
            <a:br>
              <a:rPr lang="en-GB" b="1" dirty="0"/>
            </a:br>
            <a:r>
              <a:rPr lang="en-GB" b="1" dirty="0" smtClean="0"/>
              <a:t>Where </a:t>
            </a:r>
            <a:r>
              <a:rPr lang="en-GB" b="1" dirty="0"/>
              <a:t>does abuse happen?</a:t>
            </a:r>
            <a:r>
              <a:rPr lang="en-GB" dirty="0"/>
              <a:t/>
            </a:r>
            <a:br>
              <a:rPr lang="en-GB" dirty="0"/>
            </a:br>
            <a:endParaRPr lang="en-US" dirty="0"/>
          </a:p>
        </p:txBody>
      </p:sp>
      <p:sp>
        <p:nvSpPr>
          <p:cNvPr id="3" name="Content Placeholder 2"/>
          <p:cNvSpPr>
            <a:spLocks noGrp="1"/>
          </p:cNvSpPr>
          <p:nvPr>
            <p:ph idx="1"/>
          </p:nvPr>
        </p:nvSpPr>
        <p:spPr>
          <a:xfrm>
            <a:off x="549275" y="2510551"/>
            <a:ext cx="8042276" cy="1820700"/>
          </a:xfrm>
        </p:spPr>
        <p:txBody>
          <a:bodyPr/>
          <a:lstStyle/>
          <a:p>
            <a:pPr marL="0" indent="0" algn="ctr">
              <a:buNone/>
            </a:pPr>
            <a:r>
              <a:rPr lang="en-GB" sz="6600" b="1" dirty="0" smtClean="0"/>
              <a:t>ANYWHERE</a:t>
            </a:r>
            <a:r>
              <a:rPr lang="en-GB" sz="6600" b="1" dirty="0"/>
              <a:t>!</a:t>
            </a:r>
            <a:endParaRPr lang="en-GB" sz="66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89</a:t>
            </a:fld>
            <a:endParaRPr lang="en-US"/>
          </a:p>
        </p:txBody>
      </p:sp>
    </p:spTree>
    <p:extLst>
      <p:ext uri="{BB962C8B-B14F-4D97-AF65-F5344CB8AC3E}">
        <p14:creationId xmlns:p14="http://schemas.microsoft.com/office/powerpoint/2010/main" val="33872294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leads others to abuse?</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There are a number of factors which might contribute to a worker abusing someone in their care. </a:t>
            </a:r>
            <a:r>
              <a:rPr lang="en-US" dirty="0" smtClean="0"/>
              <a:t>These </a:t>
            </a:r>
            <a:r>
              <a:rPr lang="en-US" dirty="0"/>
              <a:t>might include:</a:t>
            </a:r>
            <a:endParaRPr lang="en-GB" dirty="0"/>
          </a:p>
          <a:p>
            <a:pPr lvl="0"/>
            <a:r>
              <a:rPr lang="en-US" dirty="0"/>
              <a:t>Unsuitability for the work</a:t>
            </a:r>
            <a:endParaRPr lang="en-GB" dirty="0"/>
          </a:p>
          <a:p>
            <a:pPr lvl="0"/>
            <a:r>
              <a:rPr lang="en-US" dirty="0"/>
              <a:t>Behavior learnt from others</a:t>
            </a:r>
            <a:endParaRPr lang="en-GB" dirty="0"/>
          </a:p>
          <a:p>
            <a:pPr lvl="0"/>
            <a:r>
              <a:rPr lang="en-US" dirty="0"/>
              <a:t>Their own experience as a victim of abuse</a:t>
            </a:r>
            <a:endParaRPr lang="en-GB" dirty="0"/>
          </a:p>
          <a:p>
            <a:pPr lvl="0"/>
            <a:r>
              <a:rPr lang="en-US" dirty="0"/>
              <a:t>Opportunity to exert power over another person</a:t>
            </a:r>
            <a:endParaRPr lang="en-GB" dirty="0"/>
          </a:p>
          <a:p>
            <a:pPr lvl="0"/>
            <a:r>
              <a:rPr lang="en-US" dirty="0"/>
              <a:t>Entrenched or outdated views</a:t>
            </a:r>
            <a:endParaRPr lang="en-GB" dirty="0"/>
          </a:p>
          <a:p>
            <a:pPr lvl="0"/>
            <a:r>
              <a:rPr lang="en-US" dirty="0"/>
              <a:t>Isolation</a:t>
            </a:r>
            <a:endParaRPr lang="en-GB" dirty="0"/>
          </a:p>
          <a:p>
            <a:pPr lvl="0"/>
            <a:r>
              <a:rPr lang="en-US" dirty="0"/>
              <a:t>Insecurity</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90</a:t>
            </a:fld>
            <a:endParaRPr lang="en-US"/>
          </a:p>
        </p:txBody>
      </p:sp>
    </p:spTree>
    <p:extLst>
      <p:ext uri="{BB962C8B-B14F-4D97-AF65-F5344CB8AC3E}">
        <p14:creationId xmlns:p14="http://schemas.microsoft.com/office/powerpoint/2010/main" val="5402907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leads other to abuse?</a:t>
            </a:r>
            <a:endParaRPr lang="en-US" dirty="0"/>
          </a:p>
        </p:txBody>
      </p:sp>
      <p:sp>
        <p:nvSpPr>
          <p:cNvPr id="3" name="Content Placeholder 2"/>
          <p:cNvSpPr>
            <a:spLocks noGrp="1"/>
          </p:cNvSpPr>
          <p:nvPr>
            <p:ph idx="1"/>
          </p:nvPr>
        </p:nvSpPr>
        <p:spPr>
          <a:xfrm>
            <a:off x="549275" y="1600200"/>
            <a:ext cx="8742130" cy="5257799"/>
          </a:xfrm>
        </p:spPr>
        <p:txBody>
          <a:bodyPr>
            <a:normAutofit fontScale="77500" lnSpcReduction="20000"/>
          </a:bodyPr>
          <a:lstStyle/>
          <a:p>
            <a:pPr lvl="0"/>
            <a:r>
              <a:rPr lang="en-US" dirty="0"/>
              <a:t>Lack of training</a:t>
            </a:r>
            <a:endParaRPr lang="en-GB" dirty="0"/>
          </a:p>
          <a:p>
            <a:pPr lvl="0"/>
            <a:r>
              <a:rPr lang="en-US" dirty="0"/>
              <a:t>Lack of supervision or inappropriate supervision</a:t>
            </a:r>
            <a:endParaRPr lang="en-GB" dirty="0"/>
          </a:p>
          <a:p>
            <a:pPr lvl="0"/>
            <a:r>
              <a:rPr lang="en-US" dirty="0"/>
              <a:t>Ignorance</a:t>
            </a:r>
            <a:endParaRPr lang="en-GB" dirty="0"/>
          </a:p>
          <a:p>
            <a:pPr lvl="0"/>
            <a:r>
              <a:rPr lang="en-US" dirty="0"/>
              <a:t>‘Burn out’ exhaustion from the workload</a:t>
            </a:r>
            <a:endParaRPr lang="en-GB" dirty="0"/>
          </a:p>
          <a:p>
            <a:pPr lvl="0"/>
            <a:r>
              <a:rPr lang="en-US" dirty="0"/>
              <a:t>Poor pay, terms of conditions of employment</a:t>
            </a:r>
            <a:endParaRPr lang="en-GB" dirty="0"/>
          </a:p>
          <a:p>
            <a:pPr lvl="0"/>
            <a:r>
              <a:rPr lang="en-US" dirty="0"/>
              <a:t>Lack of clear policies and procedures</a:t>
            </a:r>
            <a:endParaRPr lang="en-GB" dirty="0"/>
          </a:p>
          <a:p>
            <a:pPr lvl="0"/>
            <a:r>
              <a:rPr lang="en-US" dirty="0"/>
              <a:t>Needs of individuals exceeding abilities of worker</a:t>
            </a:r>
            <a:endParaRPr lang="en-GB" dirty="0"/>
          </a:p>
          <a:p>
            <a:pPr lvl="0"/>
            <a:r>
              <a:rPr lang="en-US" dirty="0"/>
              <a:t>Institutional or authoritarian regime</a:t>
            </a:r>
            <a:endParaRPr lang="en-GB" dirty="0"/>
          </a:p>
          <a:p>
            <a:pPr lvl="0"/>
            <a:r>
              <a:rPr lang="en-US" dirty="0"/>
              <a:t>Mismatch with staff skills and demands of the job and staffing levels.</a:t>
            </a:r>
            <a:endParaRPr lang="en-GB" dirty="0"/>
          </a:p>
          <a:p>
            <a:pPr lvl="0"/>
            <a:r>
              <a:rPr lang="en-US" dirty="0"/>
              <a:t>Lack of staff</a:t>
            </a:r>
            <a:endParaRPr lang="en-GB" dirty="0"/>
          </a:p>
          <a:p>
            <a:pPr lvl="0"/>
            <a:r>
              <a:rPr lang="en-US" dirty="0"/>
              <a:t>Absence of team </a:t>
            </a:r>
            <a:r>
              <a:rPr lang="en-US" dirty="0" smtClean="0"/>
              <a:t>work</a:t>
            </a:r>
            <a:endParaRPr lang="en-GB" dirty="0"/>
          </a:p>
        </p:txBody>
      </p:sp>
      <p:sp>
        <p:nvSpPr>
          <p:cNvPr id="4" name="Slide Number Placeholder 3"/>
          <p:cNvSpPr>
            <a:spLocks noGrp="1"/>
          </p:cNvSpPr>
          <p:nvPr>
            <p:ph type="sldNum" sz="quarter" idx="12"/>
          </p:nvPr>
        </p:nvSpPr>
        <p:spPr/>
        <p:txBody>
          <a:bodyPr/>
          <a:lstStyle/>
          <a:p>
            <a:fld id="{7F5CE407-6216-4202-80E4-A30DC2F709B2}" type="slidenum">
              <a:rPr lang="en-US" smtClean="0"/>
              <a:t>91</a:t>
            </a:fld>
            <a:endParaRPr lang="en-US"/>
          </a:p>
        </p:txBody>
      </p:sp>
    </p:spTree>
    <p:extLst>
      <p:ext uri="{BB962C8B-B14F-4D97-AF65-F5344CB8AC3E}">
        <p14:creationId xmlns:p14="http://schemas.microsoft.com/office/powerpoint/2010/main" val="21743684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p:txBody>
          <a:bodyPr/>
          <a:lstStyle/>
          <a:p>
            <a:pPr marL="0" indent="0">
              <a:buNone/>
            </a:pPr>
            <a:r>
              <a:rPr lang="en-US" dirty="0"/>
              <a:t>As a worker you have a duty of care both to protect the individuals you work with from harm and to take prompt action if you suspect that a person may be at risk of abuse. What are your responsibilities if you suspect that someone in your care might be experiencing abuse? </a:t>
            </a:r>
            <a:endParaRPr lang="en-GB" dirty="0"/>
          </a:p>
          <a:p>
            <a:pPr marL="0" indent="0" algn="ctr">
              <a:buNone/>
            </a:pPr>
            <a:r>
              <a:rPr lang="en-US" sz="4000" b="1" dirty="0" smtClean="0"/>
              <a:t>The </a:t>
            </a:r>
            <a:r>
              <a:rPr lang="en-US" sz="4000" b="1" dirty="0"/>
              <a:t>worst thing you can do is nothing!</a:t>
            </a:r>
            <a:endParaRPr lang="en-GB" sz="4000"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92</a:t>
            </a:fld>
            <a:endParaRPr lang="en-US"/>
          </a:p>
        </p:txBody>
      </p:sp>
    </p:spTree>
    <p:extLst>
      <p:ext uri="{BB962C8B-B14F-4D97-AF65-F5344CB8AC3E}">
        <p14:creationId xmlns:p14="http://schemas.microsoft.com/office/powerpoint/2010/main" val="31540026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p:txBody>
          <a:bodyPr>
            <a:normAutofit/>
          </a:bodyPr>
          <a:lstStyle/>
          <a:p>
            <a:pPr lvl="0"/>
            <a:r>
              <a:rPr lang="en-US" dirty="0"/>
              <a:t>Act on any suspicions of abuse/</a:t>
            </a:r>
            <a:r>
              <a:rPr lang="en-US" dirty="0" smtClean="0"/>
              <a:t>neglect</a:t>
            </a:r>
            <a:endParaRPr lang="en-GB" dirty="0"/>
          </a:p>
          <a:p>
            <a:pPr lvl="0"/>
            <a:r>
              <a:rPr lang="en-US" dirty="0"/>
              <a:t>Treat all abuse or potential abuse/neglect </a:t>
            </a:r>
            <a:r>
              <a:rPr lang="en-US" dirty="0" smtClean="0"/>
              <a:t>seriously</a:t>
            </a:r>
            <a:endParaRPr lang="en-GB" dirty="0"/>
          </a:p>
          <a:p>
            <a:pPr lvl="0"/>
            <a:r>
              <a:rPr lang="en-US" dirty="0"/>
              <a:t>Know the ways of working relating to abuse /</a:t>
            </a:r>
            <a:r>
              <a:rPr lang="en-US" dirty="0" smtClean="0"/>
              <a:t>neglect</a:t>
            </a:r>
            <a:endParaRPr lang="en-GB" dirty="0"/>
          </a:p>
          <a:p>
            <a:pPr lvl="0"/>
            <a:r>
              <a:rPr lang="en-US" dirty="0"/>
              <a:t>Know what to do if you have a concern or have received a </a:t>
            </a:r>
            <a:r>
              <a:rPr lang="en-US" dirty="0" smtClean="0"/>
              <a:t>report</a:t>
            </a:r>
            <a:endParaRPr lang="en-GB" dirty="0"/>
          </a:p>
          <a:p>
            <a:pPr lvl="0"/>
            <a:r>
              <a:rPr lang="en-US" dirty="0"/>
              <a:t>Know where to go to get </a:t>
            </a:r>
            <a:r>
              <a:rPr lang="en-US" dirty="0" smtClean="0"/>
              <a:t>help</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93</a:t>
            </a:fld>
            <a:endParaRPr lang="en-US"/>
          </a:p>
        </p:txBody>
      </p:sp>
    </p:spTree>
    <p:extLst>
      <p:ext uri="{BB962C8B-B14F-4D97-AF65-F5344CB8AC3E}">
        <p14:creationId xmlns:p14="http://schemas.microsoft.com/office/powerpoint/2010/main" val="32816269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75539"/>
            <a:ext cx="8042276" cy="1003961"/>
          </a:xfrm>
        </p:spPr>
        <p:txBody>
          <a:bodyPr/>
          <a:lstStyle/>
          <a:p>
            <a:r>
              <a:rPr lang="en-US" dirty="0" smtClean="0"/>
              <a:t>What is likely to a happen?</a:t>
            </a: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94</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676536381"/>
              </p:ext>
            </p:extLst>
          </p:nvPr>
        </p:nvGraphicFramePr>
        <p:xfrm>
          <a:off x="2144090" y="1079500"/>
          <a:ext cx="5073920" cy="5562973"/>
        </p:xfrm>
        <a:graphic>
          <a:graphicData uri="http://schemas.openxmlformats.org/presentationml/2006/ole">
            <mc:AlternateContent xmlns:mc="http://schemas.openxmlformats.org/markup-compatibility/2006">
              <mc:Choice xmlns:v="urn:schemas-microsoft-com:vml" Requires="v">
                <p:oleObj spid="_x0000_s9230" name="Document" r:id="rId4" imgW="5270500" imgH="5778500" progId="Word.Document.12">
                  <p:embed/>
                </p:oleObj>
              </mc:Choice>
              <mc:Fallback>
                <p:oleObj name="Document" r:id="rId4" imgW="5270500" imgH="5778500" progId="Word.Document.12">
                  <p:embed/>
                  <p:pic>
                    <p:nvPicPr>
                      <p:cNvPr id="0" name=""/>
                      <p:cNvPicPr/>
                      <p:nvPr/>
                    </p:nvPicPr>
                    <p:blipFill>
                      <a:blip r:embed="rId5"/>
                      <a:stretch>
                        <a:fillRect/>
                      </a:stretch>
                    </p:blipFill>
                    <p:spPr>
                      <a:xfrm>
                        <a:off x="2144090" y="1079500"/>
                        <a:ext cx="5073920" cy="5562973"/>
                      </a:xfrm>
                      <a:prstGeom prst="rect">
                        <a:avLst/>
                      </a:prstGeom>
                    </p:spPr>
                  </p:pic>
                </p:oleObj>
              </mc:Fallback>
            </mc:AlternateContent>
          </a:graphicData>
        </a:graphic>
      </p:graphicFrame>
    </p:spTree>
    <p:extLst>
      <p:ext uri="{BB962C8B-B14F-4D97-AF65-F5344CB8AC3E}">
        <p14:creationId xmlns:p14="http://schemas.microsoft.com/office/powerpoint/2010/main" val="19808851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 and Guidance</a:t>
            </a:r>
            <a:br>
              <a:rPr lang="en-US" dirty="0" smtClean="0"/>
            </a:br>
            <a:endParaRPr lang="en-US" dirty="0"/>
          </a:p>
        </p:txBody>
      </p:sp>
      <p:sp>
        <p:nvSpPr>
          <p:cNvPr id="3" name="Content Placeholder 2"/>
          <p:cNvSpPr>
            <a:spLocks noGrp="1"/>
          </p:cNvSpPr>
          <p:nvPr>
            <p:ph idx="1"/>
          </p:nvPr>
        </p:nvSpPr>
        <p:spPr>
          <a:xfrm>
            <a:off x="549274" y="958889"/>
            <a:ext cx="8339231" cy="5681904"/>
          </a:xfrm>
        </p:spPr>
        <p:txBody>
          <a:bodyPr>
            <a:normAutofit fontScale="92500" lnSpcReduction="20000"/>
          </a:bodyPr>
          <a:lstStyle/>
          <a:p>
            <a:pPr lvl="0"/>
            <a:r>
              <a:rPr lang="en-GB" dirty="0"/>
              <a:t>The belief that every person has a right to live a life free from abuse and neglect in line with ‘The Human Rights Act, 1998’.</a:t>
            </a:r>
          </a:p>
          <a:p>
            <a:pPr lvl="0"/>
            <a:r>
              <a:rPr lang="en-US" dirty="0"/>
              <a:t>Knowledge that illness, age or disability may severely compromise an individual’s ability to keep safe and that information sharing and multi-agency working raises the likelihood that vulnerable adults will be safeguarded; and</a:t>
            </a:r>
            <a:endParaRPr lang="en-GB" dirty="0"/>
          </a:p>
          <a:p>
            <a:pPr lvl="0"/>
            <a:r>
              <a:rPr lang="en-US" dirty="0"/>
              <a:t>Work within those agencies represented, to prevent abuse/neglect by implementing the Safeguarding Partnership Strategic Plan</a:t>
            </a:r>
            <a:endParaRPr lang="en-GB" dirty="0"/>
          </a:p>
          <a:p>
            <a:pPr lvl="0"/>
            <a:r>
              <a:rPr lang="en-US" dirty="0"/>
              <a:t>Agreement that policies and procedures apply equally across all settings. Abuse can take place in any context. It may occur when a vulnerable adult lives alone or with relatives; it may also occur within nursing, residential or day care settings, in hospitals, custodial situations, support services into individuals’ own homes or in public places. </a:t>
            </a:r>
            <a:r>
              <a:rPr lang="en-US" dirty="0" smtClean="0"/>
              <a:t> ( Ref: No Secrets)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95</a:t>
            </a:fld>
            <a:endParaRPr lang="en-US"/>
          </a:p>
        </p:txBody>
      </p:sp>
    </p:spTree>
    <p:extLst>
      <p:ext uri="{BB962C8B-B14F-4D97-AF65-F5344CB8AC3E}">
        <p14:creationId xmlns:p14="http://schemas.microsoft.com/office/powerpoint/2010/main" val="4105326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594725" cy="1336956"/>
          </a:xfrm>
        </p:spPr>
        <p:txBody>
          <a:bodyPr/>
          <a:lstStyle/>
          <a:p>
            <a:r>
              <a:rPr lang="en-US" dirty="0" smtClean="0"/>
              <a:t>Policies and procedures or ‘ways of working’ relating to:</a:t>
            </a:r>
            <a:endParaRPr lang="en-US" dirty="0"/>
          </a:p>
        </p:txBody>
      </p:sp>
      <p:sp>
        <p:nvSpPr>
          <p:cNvPr id="3" name="Content Placeholder 2"/>
          <p:cNvSpPr>
            <a:spLocks noGrp="1"/>
          </p:cNvSpPr>
          <p:nvPr>
            <p:ph idx="1"/>
          </p:nvPr>
        </p:nvSpPr>
        <p:spPr/>
        <p:txBody>
          <a:bodyPr>
            <a:normAutofit fontScale="92500" lnSpcReduction="10000"/>
          </a:bodyPr>
          <a:lstStyle/>
          <a:p>
            <a:r>
              <a:rPr lang="en-US" dirty="0"/>
              <a:t>Violence and aggression</a:t>
            </a:r>
            <a:endParaRPr lang="en-GB" dirty="0"/>
          </a:p>
          <a:p>
            <a:r>
              <a:rPr lang="en-US" dirty="0"/>
              <a:t>• Anti-bullying</a:t>
            </a:r>
            <a:endParaRPr lang="en-GB" dirty="0"/>
          </a:p>
          <a:p>
            <a:r>
              <a:rPr lang="en-US" dirty="0"/>
              <a:t>• Anti-harassment</a:t>
            </a:r>
            <a:endParaRPr lang="en-GB" dirty="0"/>
          </a:p>
          <a:p>
            <a:r>
              <a:rPr lang="en-US" dirty="0"/>
              <a:t>• Equal opportunities</a:t>
            </a:r>
            <a:endParaRPr lang="en-GB" dirty="0"/>
          </a:p>
          <a:p>
            <a:r>
              <a:rPr lang="en-US" dirty="0"/>
              <a:t>• Restraint</a:t>
            </a:r>
            <a:endParaRPr lang="en-GB" dirty="0"/>
          </a:p>
          <a:p>
            <a:r>
              <a:rPr lang="en-US" dirty="0"/>
              <a:t>• Whistle blowing</a:t>
            </a:r>
            <a:endParaRPr lang="en-GB" dirty="0"/>
          </a:p>
          <a:p>
            <a:r>
              <a:rPr lang="en-US" dirty="0"/>
              <a:t>• Complaints</a:t>
            </a:r>
            <a:endParaRPr lang="en-GB" dirty="0"/>
          </a:p>
          <a:p>
            <a:r>
              <a:rPr lang="en-US" dirty="0"/>
              <a:t>• Risk management</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96</a:t>
            </a:fld>
            <a:endParaRPr lang="en-US"/>
          </a:p>
        </p:txBody>
      </p:sp>
    </p:spTree>
    <p:extLst>
      <p:ext uri="{BB962C8B-B14F-4D97-AF65-F5344CB8AC3E}">
        <p14:creationId xmlns:p14="http://schemas.microsoft.com/office/powerpoint/2010/main" val="687859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t>
            </a:r>
            <a:r>
              <a:rPr lang="en-US" dirty="0" err="1" smtClean="0"/>
              <a:t>relavant</a:t>
            </a:r>
            <a:r>
              <a:rPr lang="en-US" dirty="0" smtClean="0"/>
              <a:t> legislation:</a:t>
            </a:r>
            <a:endParaRPr lang="en-US" dirty="0"/>
          </a:p>
        </p:txBody>
      </p:sp>
      <p:sp>
        <p:nvSpPr>
          <p:cNvPr id="3" name="Content Placeholder 2"/>
          <p:cNvSpPr>
            <a:spLocks noGrp="1"/>
          </p:cNvSpPr>
          <p:nvPr>
            <p:ph idx="1"/>
          </p:nvPr>
        </p:nvSpPr>
        <p:spPr/>
        <p:txBody>
          <a:bodyPr/>
          <a:lstStyle/>
          <a:p>
            <a:r>
              <a:rPr lang="en-US" dirty="0" smtClean="0"/>
              <a:t>Human Rights Act 1997</a:t>
            </a:r>
          </a:p>
          <a:p>
            <a:r>
              <a:rPr lang="en-US" dirty="0" smtClean="0"/>
              <a:t>Mental Capacity Act 2005</a:t>
            </a:r>
          </a:p>
          <a:p>
            <a:r>
              <a:rPr lang="en-US" dirty="0" smtClean="0"/>
              <a:t>Criminal Justice Act 1998</a:t>
            </a:r>
          </a:p>
          <a:p>
            <a:r>
              <a:rPr lang="en-US" dirty="0" smtClean="0"/>
              <a:t>Sexual Offences Act 1997</a:t>
            </a:r>
          </a:p>
          <a:p>
            <a:r>
              <a:rPr lang="en-US" dirty="0" smtClean="0"/>
              <a:t>Equalities Act 2010</a:t>
            </a:r>
          </a:p>
          <a:p>
            <a:r>
              <a:rPr lang="en-US" dirty="0" smtClean="0"/>
              <a:t>Public Interest Disclosure Act (PIDA) 1998</a:t>
            </a:r>
          </a:p>
          <a:p>
            <a:r>
              <a:rPr lang="en-US" dirty="0" smtClean="0"/>
              <a:t>Health and Social Care Act 2008</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97</a:t>
            </a:fld>
            <a:endParaRPr lang="en-US"/>
          </a:p>
        </p:txBody>
      </p:sp>
    </p:spTree>
    <p:extLst>
      <p:ext uri="{BB962C8B-B14F-4D97-AF65-F5344CB8AC3E}">
        <p14:creationId xmlns:p14="http://schemas.microsoft.com/office/powerpoint/2010/main" val="36863930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Quality Commission</a:t>
            </a:r>
            <a:br>
              <a:rPr lang="en-US" dirty="0" smtClean="0"/>
            </a:br>
            <a:endParaRPr lang="en-US" dirty="0"/>
          </a:p>
        </p:txBody>
      </p:sp>
      <p:sp>
        <p:nvSpPr>
          <p:cNvPr id="3" name="Content Placeholder 2"/>
          <p:cNvSpPr>
            <a:spLocks noGrp="1"/>
          </p:cNvSpPr>
          <p:nvPr>
            <p:ph idx="1"/>
          </p:nvPr>
        </p:nvSpPr>
        <p:spPr>
          <a:xfrm>
            <a:off x="549275" y="1049595"/>
            <a:ext cx="8042276" cy="4894006"/>
          </a:xfrm>
        </p:spPr>
        <p:txBody>
          <a:bodyPr/>
          <a:lstStyle/>
          <a:p>
            <a:pPr marL="0" indent="0">
              <a:buNone/>
            </a:pPr>
            <a:r>
              <a:rPr lang="en-US" dirty="0" smtClean="0"/>
              <a:t>There are 6 outcome areas  set out by CQC that those who provide care must adhere to:</a:t>
            </a:r>
          </a:p>
          <a:p>
            <a:pPr marL="457200" indent="-457200">
              <a:buFont typeface="+mj-lt"/>
              <a:buAutoNum type="arabicPeriod"/>
            </a:pPr>
            <a:r>
              <a:rPr lang="en-US" dirty="0" smtClean="0"/>
              <a:t>Information and involvement</a:t>
            </a:r>
          </a:p>
          <a:p>
            <a:pPr marL="457200" indent="-457200">
              <a:buFont typeface="+mj-lt"/>
              <a:buAutoNum type="arabicPeriod"/>
            </a:pPr>
            <a:r>
              <a:rPr lang="en-US" dirty="0" err="1" smtClean="0"/>
              <a:t>Personalised</a:t>
            </a:r>
            <a:r>
              <a:rPr lang="en-US" dirty="0" smtClean="0"/>
              <a:t> care, treatment and support</a:t>
            </a:r>
          </a:p>
          <a:p>
            <a:pPr marL="457200" indent="-457200">
              <a:buFont typeface="+mj-lt"/>
              <a:buAutoNum type="arabicPeriod"/>
            </a:pPr>
            <a:r>
              <a:rPr lang="en-US" dirty="0" smtClean="0"/>
              <a:t>Safeguarding and safety</a:t>
            </a:r>
          </a:p>
          <a:p>
            <a:pPr marL="457200" indent="-457200">
              <a:buFont typeface="+mj-lt"/>
              <a:buAutoNum type="arabicPeriod"/>
            </a:pPr>
            <a:r>
              <a:rPr lang="en-US" dirty="0" smtClean="0"/>
              <a:t>Suitability of staffing</a:t>
            </a:r>
          </a:p>
          <a:p>
            <a:pPr marL="457200" indent="-457200">
              <a:buFont typeface="+mj-lt"/>
              <a:buAutoNum type="arabicPeriod"/>
            </a:pPr>
            <a:r>
              <a:rPr lang="en-US" dirty="0" smtClean="0"/>
              <a:t>Quality and management</a:t>
            </a:r>
          </a:p>
          <a:p>
            <a:pPr marL="457200" indent="-457200">
              <a:buFont typeface="+mj-lt"/>
              <a:buAutoNum type="arabicPeriod"/>
            </a:pPr>
            <a:r>
              <a:rPr lang="en-US" dirty="0" smtClean="0"/>
              <a:t>Suitability of management</a:t>
            </a:r>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98</a:t>
            </a:fld>
            <a:endParaRPr lang="en-US"/>
          </a:p>
        </p:txBody>
      </p:sp>
    </p:spTree>
    <p:extLst>
      <p:ext uri="{BB962C8B-B14F-4D97-AF65-F5344CB8AC3E}">
        <p14:creationId xmlns:p14="http://schemas.microsoft.com/office/powerpoint/2010/main" val="37029420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CQC says:</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dirty="0"/>
              <a:t>‘It is important to recognize that effective safeguarding requires compliance with a whole range of registration requirements –not just the regulation that explicitly covers safeguarding for example; effective safeguarding requires robust recruitment and vetting procedures for staff, enough well trained and competent staff, effective and appropriate treatment and systems that allow people who sue services and their representatives to feedback concerns’.</a:t>
            </a:r>
            <a:endParaRPr lang="en-GB" dirty="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99</a:t>
            </a:fld>
            <a:endParaRPr lang="en-US"/>
          </a:p>
        </p:txBody>
      </p:sp>
    </p:spTree>
    <p:extLst>
      <p:ext uri="{BB962C8B-B14F-4D97-AF65-F5344CB8AC3E}">
        <p14:creationId xmlns:p14="http://schemas.microsoft.com/office/powerpoint/2010/main" val="10254749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Supervision</a:t>
            </a:r>
            <a:endParaRPr lang="en-US" dirty="0"/>
          </a:p>
        </p:txBody>
      </p:sp>
      <p:sp>
        <p:nvSpPr>
          <p:cNvPr id="3" name="Content Placeholder 2"/>
          <p:cNvSpPr>
            <a:spLocks noGrp="1"/>
          </p:cNvSpPr>
          <p:nvPr>
            <p:ph idx="1"/>
          </p:nvPr>
        </p:nvSpPr>
        <p:spPr/>
        <p:txBody>
          <a:bodyPr>
            <a:normAutofit fontScale="92500" lnSpcReduction="20000"/>
          </a:bodyPr>
          <a:lstStyle/>
          <a:p>
            <a:pPr lvl="0"/>
            <a:r>
              <a:rPr lang="en-US" b="1" dirty="0"/>
              <a:t>A chance to share any problem areas of work</a:t>
            </a:r>
            <a:endParaRPr lang="en-GB" dirty="0"/>
          </a:p>
          <a:p>
            <a:pPr lvl="0"/>
            <a:r>
              <a:rPr lang="en-US" b="1" dirty="0"/>
              <a:t>The opportunity to benefit from other’s experience and expertise </a:t>
            </a:r>
            <a:endParaRPr lang="en-GB" dirty="0"/>
          </a:p>
          <a:p>
            <a:pPr lvl="0"/>
            <a:r>
              <a:rPr lang="en-US" b="1" dirty="0"/>
              <a:t>Time to give you feedback on your practice </a:t>
            </a:r>
            <a:endParaRPr lang="en-GB" dirty="0"/>
          </a:p>
          <a:p>
            <a:pPr lvl="0"/>
            <a:r>
              <a:rPr lang="en-US" b="1" dirty="0"/>
              <a:t>To share successes you have had the expertise you are developing</a:t>
            </a:r>
            <a:endParaRPr lang="en-GB" dirty="0"/>
          </a:p>
          <a:p>
            <a:pPr lvl="0"/>
            <a:r>
              <a:rPr lang="en-US" b="1" dirty="0"/>
              <a:t>The opportunity to plan your work and to identify any areas where you may be overloaded or under </a:t>
            </a:r>
            <a:r>
              <a:rPr lang="en-US" b="1" dirty="0" err="1"/>
              <a:t>utilsed</a:t>
            </a:r>
            <a:endParaRPr lang="en-GB" dirty="0"/>
          </a:p>
          <a:p>
            <a:pPr lvl="0"/>
            <a:r>
              <a:rPr lang="en-US" b="1" dirty="0"/>
              <a:t> The opportunity to discuss areas of training need or for personal development</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100</a:t>
            </a:fld>
            <a:endParaRPr lang="en-US" sz="2400" dirty="0"/>
          </a:p>
        </p:txBody>
      </p:sp>
    </p:spTree>
    <p:extLst>
      <p:ext uri="{BB962C8B-B14F-4D97-AF65-F5344CB8AC3E}">
        <p14:creationId xmlns:p14="http://schemas.microsoft.com/office/powerpoint/2010/main" val="8294577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Stress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Demands- the feeling that demands are too high, this could be workload, study, living or work patterns or </a:t>
            </a:r>
            <a:r>
              <a:rPr lang="en-US" dirty="0" smtClean="0"/>
              <a:t>environment</a:t>
            </a:r>
            <a:endParaRPr lang="en-GB" dirty="0"/>
          </a:p>
          <a:p>
            <a:pPr lvl="0"/>
            <a:r>
              <a:rPr lang="en-US" dirty="0"/>
              <a:t>Control- how much say a person has in the way they live or work and make choices in their </a:t>
            </a:r>
            <a:r>
              <a:rPr lang="en-US" dirty="0" smtClean="0"/>
              <a:t>live</a:t>
            </a:r>
            <a:r>
              <a:rPr lang="en-US" dirty="0"/>
              <a:t> </a:t>
            </a:r>
            <a:endParaRPr lang="en-GB" dirty="0"/>
          </a:p>
          <a:p>
            <a:pPr lvl="0"/>
            <a:r>
              <a:rPr lang="en-US" dirty="0"/>
              <a:t>Support-lack of support and encouragement from other staff or </a:t>
            </a:r>
            <a:r>
              <a:rPr lang="en-US" dirty="0" smtClean="0"/>
              <a:t>managers</a:t>
            </a:r>
            <a:endParaRPr lang="en-GB" dirty="0"/>
          </a:p>
          <a:p>
            <a:pPr lvl="0"/>
            <a:r>
              <a:rPr lang="en-US" dirty="0"/>
              <a:t>Relationships- this can be personal or with colleagues and managers, it can bring about unacceptable behavior at work or </a:t>
            </a:r>
            <a:r>
              <a:rPr lang="en-US" dirty="0" smtClean="0"/>
              <a:t>home</a:t>
            </a:r>
            <a:endParaRPr lang="en-GB" dirty="0"/>
          </a:p>
          <a:p>
            <a:pPr lvl="0"/>
            <a:r>
              <a:rPr lang="en-US" dirty="0"/>
              <a:t>Role- lack of clarity in an individuals role</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101</a:t>
            </a:fld>
            <a:endParaRPr lang="en-US" sz="2400" dirty="0"/>
          </a:p>
        </p:txBody>
      </p:sp>
    </p:spTree>
    <p:extLst>
      <p:ext uri="{BB962C8B-B14F-4D97-AF65-F5344CB8AC3E}">
        <p14:creationId xmlns:p14="http://schemas.microsoft.com/office/powerpoint/2010/main" val="11617550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negative stress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b="1" dirty="0"/>
              <a:t>Fatigue</a:t>
            </a:r>
            <a:endParaRPr lang="en-GB" dirty="0"/>
          </a:p>
          <a:p>
            <a:pPr lvl="0"/>
            <a:r>
              <a:rPr lang="en-US" b="1" dirty="0"/>
              <a:t>Restlessness</a:t>
            </a:r>
            <a:endParaRPr lang="en-GB" dirty="0"/>
          </a:p>
          <a:p>
            <a:pPr lvl="0"/>
            <a:r>
              <a:rPr lang="en-US" b="1" dirty="0"/>
              <a:t> Slow thinking processes</a:t>
            </a:r>
            <a:endParaRPr lang="en-GB" dirty="0"/>
          </a:p>
          <a:p>
            <a:pPr lvl="0"/>
            <a:r>
              <a:rPr lang="en-US" b="1" dirty="0"/>
              <a:t>Edgy or sharp response to simple requests</a:t>
            </a:r>
            <a:endParaRPr lang="en-GB" dirty="0"/>
          </a:p>
          <a:p>
            <a:pPr lvl="0"/>
            <a:r>
              <a:rPr lang="en-US" b="1" dirty="0"/>
              <a:t>Lack of sleep</a:t>
            </a:r>
            <a:endParaRPr lang="en-GB" dirty="0"/>
          </a:p>
          <a:p>
            <a:pPr lvl="0"/>
            <a:r>
              <a:rPr lang="en-US" b="1" dirty="0"/>
              <a:t>Lack of motivation</a:t>
            </a:r>
            <a:endParaRPr lang="en-GB" dirty="0"/>
          </a:p>
          <a:p>
            <a:pPr lvl="0"/>
            <a:r>
              <a:rPr lang="en-US" b="1" dirty="0"/>
              <a:t>Loss of sex drive</a:t>
            </a:r>
            <a:endParaRPr lang="en-GB" dirty="0"/>
          </a:p>
          <a:p>
            <a:pPr lvl="0"/>
            <a:r>
              <a:rPr lang="en-US" b="1" dirty="0"/>
              <a:t>Lack of appetite</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102</a:t>
            </a:fld>
            <a:endParaRPr lang="en-US" sz="2400" dirty="0"/>
          </a:p>
        </p:txBody>
      </p:sp>
    </p:spTree>
    <p:extLst>
      <p:ext uri="{BB962C8B-B14F-4D97-AF65-F5344CB8AC3E}">
        <p14:creationId xmlns:p14="http://schemas.microsoft.com/office/powerpoint/2010/main" val="40657547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Reducing negative stress</a:t>
            </a:r>
            <a:endParaRPr lang="en-US" dirty="0"/>
          </a:p>
        </p:txBody>
      </p:sp>
      <p:sp>
        <p:nvSpPr>
          <p:cNvPr id="3" name="Content Placeholder 2"/>
          <p:cNvSpPr>
            <a:spLocks noGrp="1"/>
          </p:cNvSpPr>
          <p:nvPr>
            <p:ph idx="1"/>
          </p:nvPr>
        </p:nvSpPr>
        <p:spPr/>
        <p:txBody>
          <a:bodyPr>
            <a:normAutofit fontScale="70000" lnSpcReduction="20000"/>
          </a:bodyPr>
          <a:lstStyle/>
          <a:p>
            <a:pPr lvl="0"/>
            <a:r>
              <a:rPr lang="en-US" b="1" dirty="0"/>
              <a:t>Find out what the cause is and understand why you are stressed so negatively.</a:t>
            </a:r>
            <a:endParaRPr lang="en-GB" dirty="0"/>
          </a:p>
          <a:p>
            <a:pPr lvl="0"/>
            <a:r>
              <a:rPr lang="en-US" b="1" dirty="0"/>
              <a:t>Get support, from colleagues or friends</a:t>
            </a:r>
            <a:endParaRPr lang="en-GB" dirty="0"/>
          </a:p>
          <a:p>
            <a:pPr lvl="0"/>
            <a:r>
              <a:rPr lang="en-US" b="1" dirty="0"/>
              <a:t>Talk to someone</a:t>
            </a:r>
            <a:endParaRPr lang="en-GB" dirty="0"/>
          </a:p>
          <a:p>
            <a:pPr lvl="0"/>
            <a:r>
              <a:rPr lang="en-US" b="1" dirty="0"/>
              <a:t>Take up some form of relaxation, yoga, massage, aromatherapy, reflexology </a:t>
            </a:r>
            <a:r>
              <a:rPr lang="en-US" b="1" dirty="0" err="1"/>
              <a:t>etc</a:t>
            </a:r>
            <a:endParaRPr lang="en-GB" dirty="0"/>
          </a:p>
          <a:p>
            <a:pPr lvl="0"/>
            <a:r>
              <a:rPr lang="en-US" b="1" dirty="0"/>
              <a:t>Develop a plan to tackle to the stress</a:t>
            </a:r>
            <a:endParaRPr lang="en-GB" dirty="0"/>
          </a:p>
          <a:p>
            <a:pPr lvl="0"/>
            <a:r>
              <a:rPr lang="en-US" b="1" dirty="0"/>
              <a:t>Change your working patterns to reduce the cause of the stress</a:t>
            </a:r>
            <a:endParaRPr lang="en-GB" dirty="0"/>
          </a:p>
          <a:p>
            <a:pPr lvl="0"/>
            <a:r>
              <a:rPr lang="en-US" b="1" dirty="0"/>
              <a:t>Take up an activity that helps you release stresses such as a sport e.g. running, swimming, cycling, racquet sport</a:t>
            </a:r>
            <a:endParaRPr lang="en-GB" dirty="0"/>
          </a:p>
          <a:p>
            <a:pPr lvl="0"/>
            <a:r>
              <a:rPr lang="en-US" b="1" dirty="0"/>
              <a:t>Take up a relaxing hobby such as singing, dancing, painting etc.</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103</a:t>
            </a:fld>
            <a:endParaRPr lang="en-US" sz="2400" dirty="0"/>
          </a:p>
        </p:txBody>
      </p:sp>
    </p:spTree>
    <p:extLst>
      <p:ext uri="{BB962C8B-B14F-4D97-AF65-F5344CB8AC3E}">
        <p14:creationId xmlns:p14="http://schemas.microsoft.com/office/powerpoint/2010/main" val="7719186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negative stress</a:t>
            </a:r>
            <a:endParaRPr lang="en-US" dirty="0"/>
          </a:p>
        </p:txBody>
      </p:sp>
      <p:sp>
        <p:nvSpPr>
          <p:cNvPr id="3" name="Content Placeholder 2"/>
          <p:cNvSpPr>
            <a:spLocks noGrp="1"/>
          </p:cNvSpPr>
          <p:nvPr>
            <p:ph idx="1"/>
          </p:nvPr>
        </p:nvSpPr>
        <p:spPr/>
        <p:txBody>
          <a:bodyPr>
            <a:normAutofit fontScale="92500" lnSpcReduction="20000"/>
          </a:bodyPr>
          <a:lstStyle/>
          <a:p>
            <a:pPr lvl="0"/>
            <a:r>
              <a:rPr lang="en-GB" b="1" dirty="0"/>
              <a:t>Don't expect too much from </a:t>
            </a:r>
            <a:r>
              <a:rPr lang="en-GB" b="1" dirty="0" smtClean="0"/>
              <a:t>yourself</a:t>
            </a:r>
            <a:endParaRPr lang="en-GB" dirty="0"/>
          </a:p>
          <a:p>
            <a:pPr lvl="0"/>
            <a:r>
              <a:rPr lang="en-GB" b="1" dirty="0"/>
              <a:t>It should be part of your team ethos that you look out for each other with regard to </a:t>
            </a:r>
            <a:r>
              <a:rPr lang="en-GB" b="1" dirty="0" smtClean="0"/>
              <a:t>stress</a:t>
            </a:r>
            <a:endParaRPr lang="en-GB" dirty="0"/>
          </a:p>
          <a:p>
            <a:pPr lvl="0"/>
            <a:r>
              <a:rPr lang="en-GB" b="1" dirty="0"/>
              <a:t>Learn to say no and don't be afraid to do this</a:t>
            </a:r>
            <a:endParaRPr lang="en-GB" dirty="0"/>
          </a:p>
          <a:p>
            <a:r>
              <a:rPr lang="en-GB" b="1" dirty="0"/>
              <a:t>If negative stress continues you may need to visit a doctor or specialist for advice, support and/or treatment</a:t>
            </a:r>
            <a:r>
              <a:rPr lang="en-GB" b="1" dirty="0" smtClean="0"/>
              <a:t>.</a:t>
            </a:r>
            <a:endParaRPr lang="en-GB" dirty="0"/>
          </a:p>
          <a:p>
            <a:r>
              <a:rPr lang="en-US" b="1" dirty="0"/>
              <a:t>Don’t just accept it, do something!</a:t>
            </a:r>
            <a:endParaRPr lang="en-GB" dirty="0"/>
          </a:p>
          <a:p>
            <a:pPr marL="0" indent="0">
              <a:buNone/>
            </a:pPr>
            <a:r>
              <a:rPr lang="en-US" b="1" dirty="0" smtClean="0"/>
              <a:t>Remember </a:t>
            </a:r>
            <a:r>
              <a:rPr lang="en-US" b="1" dirty="0"/>
              <a:t>you would follow these same processes if you were supporting an individual who was experiencing negative stress.</a:t>
            </a:r>
            <a:endParaRPr lang="en-GB" dirty="0"/>
          </a:p>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104</a:t>
            </a:fld>
            <a:endParaRPr lang="en-US" sz="2400" dirty="0"/>
          </a:p>
        </p:txBody>
      </p:sp>
    </p:spTree>
    <p:extLst>
      <p:ext uri="{BB962C8B-B14F-4D97-AF65-F5344CB8AC3E}">
        <p14:creationId xmlns:p14="http://schemas.microsoft.com/office/powerpoint/2010/main" val="39619742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b="1" dirty="0" smtClean="0"/>
              <a:t>Thank you</a:t>
            </a:r>
            <a:endParaRPr lang="en-US" sz="6600" b="1" dirty="0"/>
          </a:p>
        </p:txBody>
      </p:sp>
      <p:sp>
        <p:nvSpPr>
          <p:cNvPr id="3" name="Content Placeholder 2"/>
          <p:cNvSpPr>
            <a:spLocks noGrp="1"/>
          </p:cNvSpPr>
          <p:nvPr>
            <p:ph idx="1"/>
          </p:nvPr>
        </p:nvSpPr>
        <p:spPr/>
        <p:txBody>
          <a:bodyPr/>
          <a:lstStyle/>
          <a:p>
            <a:pPr marL="0" indent="0">
              <a:buNone/>
            </a:pPr>
            <a:r>
              <a:rPr lang="en-US" dirty="0" smtClean="0"/>
              <a:t>For more information you can contact:</a:t>
            </a:r>
          </a:p>
          <a:p>
            <a:r>
              <a:rPr lang="en-US" dirty="0" smtClean="0">
                <a:hlinkClick r:id="rId2"/>
              </a:rPr>
              <a:t>www.arcuk.org.uk</a:t>
            </a:r>
            <a:endParaRPr lang="en-US" dirty="0" smtClean="0"/>
          </a:p>
          <a:p>
            <a:r>
              <a:rPr lang="en-US" dirty="0" smtClean="0"/>
              <a:t>Telephone 01246 555043</a:t>
            </a:r>
          </a:p>
          <a:p>
            <a:r>
              <a:rPr lang="en-US" dirty="0" smtClean="0">
                <a:hlinkClick r:id="rId3"/>
              </a:rPr>
              <a:t>Shirley.potter@arcuk.org.uk</a:t>
            </a:r>
            <a:endParaRPr lang="en-US" dirty="0" smtClean="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z="2400" smtClean="0"/>
              <a:t>105</a:t>
            </a:fld>
            <a:endParaRPr lang="en-US" sz="2400" dirty="0"/>
          </a:p>
        </p:txBody>
      </p:sp>
    </p:spTree>
    <p:extLst>
      <p:ext uri="{BB962C8B-B14F-4D97-AF65-F5344CB8AC3E}">
        <p14:creationId xmlns:p14="http://schemas.microsoft.com/office/powerpoint/2010/main" val="7952041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9470</TotalTime>
  <Words>4737</Words>
  <Application>Microsoft Macintosh PowerPoint</Application>
  <PresentationFormat>On-screen Show (4:3)</PresentationFormat>
  <Paragraphs>713</Paragraphs>
  <Slides>106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08" baseType="lpstr">
      <vt:lpstr>Breeze</vt:lpstr>
      <vt:lpstr>Document</vt:lpstr>
      <vt:lpstr>European Care Certificate  Training Course</vt:lpstr>
      <vt:lpstr>European Care Certificate  (ECC) </vt:lpstr>
      <vt:lpstr>The BESCLO are listed below:</vt:lpstr>
      <vt:lpstr>The main values that support working in social care are:</vt:lpstr>
      <vt:lpstr>The main values that support working in social care are:</vt:lpstr>
      <vt:lpstr>The main values that support working in social care are:</vt:lpstr>
      <vt:lpstr>The main values that support working in social care are:</vt:lpstr>
      <vt:lpstr>The main values that support working in social care are:</vt:lpstr>
      <vt:lpstr>The main values that support working in social care are:</vt:lpstr>
      <vt:lpstr>The main values that support working in social care are:</vt:lpstr>
      <vt:lpstr>PowerPoint Presentation</vt:lpstr>
      <vt:lpstr>The main values that support working in social care are:</vt:lpstr>
      <vt:lpstr>Guidance and Laws Supporting these values:</vt:lpstr>
      <vt:lpstr>UN Convention on the Rights of People with Disabilities</vt:lpstr>
      <vt:lpstr>PowerPoint Presentation</vt:lpstr>
      <vt:lpstr>There are eight guiding principles to the UN convention</vt:lpstr>
      <vt:lpstr>Medical Model of Disability</vt:lpstr>
      <vt:lpstr>Social Model of disability</vt:lpstr>
      <vt:lpstr>Supporting and respecting diversity, different values and cultures. </vt:lpstr>
      <vt:lpstr>Discrimination often occurs on the grounds of: </vt:lpstr>
      <vt:lpstr>What do we mean by prejudice, discrimination and oppression?</vt:lpstr>
      <vt:lpstr>PowerPoint Presentation</vt:lpstr>
      <vt:lpstr>‘Ways of Working’ or ‘Policies and Procedures’ with confidentiality </vt:lpstr>
      <vt:lpstr>PowerPoint Presentation</vt:lpstr>
      <vt:lpstr>A good person-centred plan includes:</vt:lpstr>
      <vt:lpstr>Five steps to Person-Centred Planning:</vt:lpstr>
      <vt:lpstr>Five steps to Person-Centred Planning:</vt:lpstr>
      <vt:lpstr>Five steps to Person-Centred Planning:</vt:lpstr>
      <vt:lpstr>Five steps to Person-Centred Planning:</vt:lpstr>
      <vt:lpstr>Five steps to Person-Centred Planning:</vt:lpstr>
      <vt:lpstr>Schalock (1990), one of the key researchers in the field of quality of life for people with disabilities, defines quality of life as:</vt:lpstr>
      <vt:lpstr>Quality of life is:</vt:lpstr>
      <vt:lpstr>Quality of life is:</vt:lpstr>
      <vt:lpstr>The eight core domains of the quality of life:</vt:lpstr>
      <vt:lpstr>PowerPoint Presentation</vt:lpstr>
      <vt:lpstr>Duty of Care</vt:lpstr>
      <vt:lpstr>To maintain duty of care we should:</vt:lpstr>
      <vt:lpstr>   Risk Assessment </vt:lpstr>
      <vt:lpstr>Risk Assessment</vt:lpstr>
      <vt:lpstr>Risk Assessment</vt:lpstr>
      <vt:lpstr>PowerPoint Presentation</vt:lpstr>
      <vt:lpstr>PowerPoint Presentation</vt:lpstr>
      <vt:lpstr>PowerPoint Presentation</vt:lpstr>
      <vt:lpstr>How you see the individuals you work with:</vt:lpstr>
      <vt:lpstr>When working with fellow professionals you must:</vt:lpstr>
      <vt:lpstr>Substances that are hazardous to health</vt:lpstr>
      <vt:lpstr>Moving and Handling</vt:lpstr>
      <vt:lpstr>Moving and Handling</vt:lpstr>
      <vt:lpstr>Fire Safety</vt:lpstr>
      <vt:lpstr>Fire Safety</vt:lpstr>
      <vt:lpstr>Fire Safety</vt:lpstr>
      <vt:lpstr>Fire Safety</vt:lpstr>
      <vt:lpstr>Fire Safety</vt:lpstr>
      <vt:lpstr>Fire safety</vt:lpstr>
      <vt:lpstr>Basic First Aid</vt:lpstr>
      <vt:lpstr>Infection Control</vt:lpstr>
      <vt:lpstr>Infection Control</vt:lpstr>
      <vt:lpstr>Infection Control</vt:lpstr>
      <vt:lpstr>Infection Control</vt:lpstr>
      <vt:lpstr>Infection Control</vt:lpstr>
      <vt:lpstr>Security</vt:lpstr>
      <vt:lpstr>Missing Person</vt:lpstr>
      <vt:lpstr>Personal Safety and Wellbeing</vt:lpstr>
      <vt:lpstr>Communicating Positively</vt:lpstr>
      <vt:lpstr>Communicating Positively</vt:lpstr>
      <vt:lpstr>Communicating Positively</vt:lpstr>
      <vt:lpstr>Barriers to communication</vt:lpstr>
      <vt:lpstr>Speech Barriers</vt:lpstr>
      <vt:lpstr>Psychological barriers </vt:lpstr>
      <vt:lpstr>Active Listening</vt:lpstr>
      <vt:lpstr>Active Listening Principles</vt:lpstr>
      <vt:lpstr>Active Listening principles</vt:lpstr>
      <vt:lpstr>Assisting Active Listening</vt:lpstr>
      <vt:lpstr>Barriers to Active Listening</vt:lpstr>
      <vt:lpstr>PowerPoint Presentation</vt:lpstr>
      <vt:lpstr>Verbal and non verbal communication</vt:lpstr>
      <vt:lpstr>Touch as a form of communication</vt:lpstr>
      <vt:lpstr>Unacceptable Touch</vt:lpstr>
      <vt:lpstr>Setting the Boundaries of touch</vt:lpstr>
      <vt:lpstr>Recording and Reporting</vt:lpstr>
      <vt:lpstr>Recording and Reporting</vt:lpstr>
      <vt:lpstr>We need to record and report because: </vt:lpstr>
      <vt:lpstr>Recording and Reporting</vt:lpstr>
      <vt:lpstr>When recording thinking about:</vt:lpstr>
      <vt:lpstr>Types of recording and reporting:</vt:lpstr>
      <vt:lpstr>Important factors in report writing:</vt:lpstr>
      <vt:lpstr>When writing reports think: </vt:lpstr>
      <vt:lpstr>Recognising and responding to abuse and neglect.</vt:lpstr>
      <vt:lpstr>Types of Abuse</vt:lpstr>
      <vt:lpstr>  Where does abuse happen? </vt:lpstr>
      <vt:lpstr>What leads others to abuse?</vt:lpstr>
      <vt:lpstr>What leads other to abuse?</vt:lpstr>
      <vt:lpstr>What should you do?</vt:lpstr>
      <vt:lpstr>What should you do?</vt:lpstr>
      <vt:lpstr>What is likely to a happen?</vt:lpstr>
      <vt:lpstr>Legislation and Guidance </vt:lpstr>
      <vt:lpstr>Policies and procedures or ‘ways of working’ relating to:</vt:lpstr>
      <vt:lpstr>Other relavant legislation:</vt:lpstr>
      <vt:lpstr>Care Quality Commission </vt:lpstr>
      <vt:lpstr>CQC says: </vt:lpstr>
      <vt:lpstr>Supervision</vt:lpstr>
      <vt:lpstr>Negative Stress</vt:lpstr>
      <vt:lpstr>Symptoms of negative stress</vt:lpstr>
      <vt:lpstr>Reducing negative stress</vt:lpstr>
      <vt:lpstr>Avoiding negative stress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james churchill</cp:lastModifiedBy>
  <cp:revision>40</cp:revision>
  <dcterms:created xsi:type="dcterms:W3CDTF">2013-10-24T09:16:22Z</dcterms:created>
  <dcterms:modified xsi:type="dcterms:W3CDTF">2015-12-02T11:11:36Z</dcterms:modified>
</cp:coreProperties>
</file>